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9" r:id="rId1"/>
    <p:sldMasterId id="2147483731" r:id="rId2"/>
  </p:sldMasterIdLst>
  <p:notesMasterIdLst>
    <p:notesMasterId r:id="rId24"/>
  </p:notesMasterIdLst>
  <p:sldIdLst>
    <p:sldId id="263" r:id="rId3"/>
    <p:sldId id="364" r:id="rId4"/>
    <p:sldId id="367" r:id="rId5"/>
    <p:sldId id="361" r:id="rId6"/>
    <p:sldId id="362" r:id="rId7"/>
    <p:sldId id="363" r:id="rId8"/>
    <p:sldId id="377" r:id="rId9"/>
    <p:sldId id="371" r:id="rId10"/>
    <p:sldId id="261" r:id="rId11"/>
    <p:sldId id="264" r:id="rId12"/>
    <p:sldId id="265" r:id="rId13"/>
    <p:sldId id="365" r:id="rId14"/>
    <p:sldId id="372" r:id="rId15"/>
    <p:sldId id="370" r:id="rId16"/>
    <p:sldId id="373" r:id="rId17"/>
    <p:sldId id="369" r:id="rId18"/>
    <p:sldId id="368" r:id="rId19"/>
    <p:sldId id="376" r:id="rId20"/>
    <p:sldId id="375" r:id="rId21"/>
    <p:sldId id="366" r:id="rId22"/>
    <p:sldId id="342" r:id="rId23"/>
  </p:sldIdLst>
  <p:sldSz cx="12192000" cy="6858000"/>
  <p:notesSz cx="6797675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5B7DE7A-38D2-3C07-945E-77520DAD607E}" name="Dominik Weiß | Weisenheimer Legal" initials="DW|WL" userId="S::Dominik.Weiss@weisenheimer.law::9b5d8a0a-9795-4a93-a639-3648b47feac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76379" autoAdjust="0"/>
  </p:normalViewPr>
  <p:slideViewPr>
    <p:cSldViewPr snapToGrid="0">
      <p:cViewPr>
        <p:scale>
          <a:sx n="100" d="100"/>
          <a:sy n="100" d="100"/>
        </p:scale>
        <p:origin x="-495" y="-1263"/>
      </p:cViewPr>
      <p:guideLst/>
    </p:cSldViewPr>
  </p:slideViewPr>
  <p:outlineViewPr>
    <p:cViewPr>
      <p:scale>
        <a:sx n="33" d="100"/>
        <a:sy n="33" d="100"/>
      </p:scale>
      <p:origin x="0" y="-225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974"/>
    </p:cViewPr>
  </p:sorterViewPr>
  <p:notesViewPr>
    <p:cSldViewPr snapToGrid="0">
      <p:cViewPr varScale="1">
        <p:scale>
          <a:sx n="78" d="100"/>
          <a:sy n="78" d="100"/>
        </p:scale>
        <p:origin x="406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4" Type="http://schemas.openxmlformats.org/officeDocument/2006/relationships/image" Target="../media/image22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BCE34C-6EB9-4CDB-80A0-C9B9D154AEA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254079-BF86-4F84-936D-55B90DAC271A}" type="pres">
      <dgm:prSet presAssocID="{30BCE34C-6EB9-4CDB-80A0-C9B9D154AEA3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1E5FA1B4-4753-48E8-8A56-F7F00AB5C347}" type="presOf" srcId="{30BCE34C-6EB9-4CDB-80A0-C9B9D154AEA3}" destId="{93254079-BF86-4F84-936D-55B90DAC271A}" srcOrd="0" destOrd="0" presId="urn:microsoft.com/office/officeart/2005/8/layout/hList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E98F4E-14C4-4828-A114-E22AC762D4FF}" type="doc">
      <dgm:prSet loTypeId="urn:microsoft.com/office/officeart/2005/8/layout/vList5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E14921B-271E-4484-AAB2-EAAEBC983977}">
      <dgm:prSet/>
      <dgm:spPr/>
      <dgm:t>
        <a:bodyPr/>
        <a:lstStyle/>
        <a:p>
          <a:r>
            <a:rPr lang="en-US" dirty="0">
              <a:latin typeface="Lucida Fax" panose="02060602050505020204" pitchFamily="18" charset="0"/>
            </a:rPr>
            <a:t>Nichtbeförderung</a:t>
          </a:r>
        </a:p>
      </dgm:t>
    </dgm:pt>
    <dgm:pt modelId="{38FD7B6A-9C3B-4ECF-8EE6-A55D2BB17EF5}" type="parTrans" cxnId="{C27CB89B-2838-431F-9A82-50FE723EA3C6}">
      <dgm:prSet/>
      <dgm:spPr/>
      <dgm:t>
        <a:bodyPr/>
        <a:lstStyle/>
        <a:p>
          <a:endParaRPr lang="en-US"/>
        </a:p>
      </dgm:t>
    </dgm:pt>
    <dgm:pt modelId="{F1869291-BFA4-4B83-B056-81F1BEE11D6F}" type="sibTrans" cxnId="{C27CB89B-2838-431F-9A82-50FE723EA3C6}">
      <dgm:prSet/>
      <dgm:spPr/>
      <dgm:t>
        <a:bodyPr/>
        <a:lstStyle/>
        <a:p>
          <a:endParaRPr lang="en-US"/>
        </a:p>
      </dgm:t>
    </dgm:pt>
    <dgm:pt modelId="{61467DAC-6833-44AB-BFFA-0B690E31DAB2}">
      <dgm:prSet/>
      <dgm:spPr/>
      <dgm:t>
        <a:bodyPr/>
        <a:lstStyle/>
        <a:p>
          <a:r>
            <a:rPr lang="en-US" dirty="0">
              <a:latin typeface="Lucida Fax" panose="02060602050505020204" pitchFamily="18" charset="0"/>
            </a:rPr>
            <a:t>Annullierung</a:t>
          </a:r>
        </a:p>
      </dgm:t>
    </dgm:pt>
    <dgm:pt modelId="{582C8E3D-1C94-4FD6-9DB4-C4848F962166}" type="parTrans" cxnId="{F2DC9FAA-7336-486D-8B18-4F5717624B77}">
      <dgm:prSet/>
      <dgm:spPr/>
      <dgm:t>
        <a:bodyPr/>
        <a:lstStyle/>
        <a:p>
          <a:endParaRPr lang="en-US"/>
        </a:p>
      </dgm:t>
    </dgm:pt>
    <dgm:pt modelId="{9C4220EC-A031-4B8C-99E3-A7F88E411065}" type="sibTrans" cxnId="{F2DC9FAA-7336-486D-8B18-4F5717624B77}">
      <dgm:prSet/>
      <dgm:spPr/>
      <dgm:t>
        <a:bodyPr/>
        <a:lstStyle/>
        <a:p>
          <a:endParaRPr lang="en-US"/>
        </a:p>
      </dgm:t>
    </dgm:pt>
    <dgm:pt modelId="{34E3352C-DDB0-4D99-9F0A-D04B8E2D9017}">
      <dgm:prSet/>
      <dgm:spPr/>
      <dgm:t>
        <a:bodyPr/>
        <a:lstStyle/>
        <a:p>
          <a:r>
            <a:rPr lang="en-US" dirty="0">
              <a:latin typeface="Lucida Fax" panose="02060602050505020204" pitchFamily="18" charset="0"/>
            </a:rPr>
            <a:t>Verspätung</a:t>
          </a:r>
        </a:p>
      </dgm:t>
    </dgm:pt>
    <dgm:pt modelId="{3C3B2553-3D57-4683-9707-D1259AE43D20}" type="parTrans" cxnId="{DE37771C-F9F3-41D2-9A37-944B5C7614D1}">
      <dgm:prSet/>
      <dgm:spPr/>
      <dgm:t>
        <a:bodyPr/>
        <a:lstStyle/>
        <a:p>
          <a:endParaRPr lang="en-US"/>
        </a:p>
      </dgm:t>
    </dgm:pt>
    <dgm:pt modelId="{E9C9D67E-1BEA-4504-923B-F41CE9BC6481}" type="sibTrans" cxnId="{DE37771C-F9F3-41D2-9A37-944B5C7614D1}">
      <dgm:prSet/>
      <dgm:spPr/>
      <dgm:t>
        <a:bodyPr/>
        <a:lstStyle/>
        <a:p>
          <a:endParaRPr lang="en-US"/>
        </a:p>
      </dgm:t>
    </dgm:pt>
    <dgm:pt modelId="{C7FC3C2E-52E4-47D2-A27E-BC766367B9A4}">
      <dgm:prSet custT="1"/>
      <dgm:spPr/>
      <dgm:t>
        <a:bodyPr/>
        <a:lstStyle/>
        <a:p>
          <a:r>
            <a:rPr lang="de-DE" sz="2000" kern="1200" dirty="0">
              <a:latin typeface="Lucida Fax" panose="02060602050505020204" pitchFamily="18" charset="0"/>
            </a:rPr>
            <a:t>Verspätungen </a:t>
          </a:r>
          <a:r>
            <a:rPr lang="de-DE" sz="2000" b="1" u="sng" kern="1200" dirty="0">
              <a:latin typeface="Lucida Fax" panose="02060602050505020204" pitchFamily="18" charset="0"/>
            </a:rPr>
            <a:t>über 3 Stunden </a:t>
          </a:r>
          <a:r>
            <a:rPr lang="de-DE" sz="2000" kern="1200" dirty="0">
              <a:latin typeface="Lucida Fax" panose="02060602050505020204" pitchFamily="18" charset="0"/>
            </a:rPr>
            <a:t>werden wie </a:t>
          </a:r>
          <a:r>
            <a:rPr lang="de-DE" sz="2000" b="1" kern="1200" dirty="0">
              <a:latin typeface="Lucida Fax" panose="02060602050505020204" pitchFamily="18" charset="0"/>
            </a:rPr>
            <a:t>Annullierungen</a:t>
          </a:r>
          <a:r>
            <a:rPr lang="de-DE" sz="2000" kern="1200" dirty="0">
              <a:latin typeface="Lucida Fax" panose="02060602050505020204" pitchFamily="18" charset="0"/>
            </a:rPr>
            <a:t> behandelt </a:t>
          </a:r>
          <a:r>
            <a:rPr lang="en-US" sz="20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Lucida Fax" panose="02060602050505020204" pitchFamily="18" charset="0"/>
              <a:ea typeface="+mn-ea"/>
              <a:cs typeface="+mn-cs"/>
            </a:rPr>
            <a:t>(C-402/07)</a:t>
          </a:r>
          <a:r>
            <a:rPr lang="de-DE" sz="20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Lucida Fax" panose="02060602050505020204" pitchFamily="18" charset="0"/>
              <a:ea typeface="+mn-ea"/>
              <a:cs typeface="+mn-cs"/>
            </a:rPr>
            <a:t>.</a:t>
          </a:r>
          <a:endParaRPr lang="en-US" sz="20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Lucida Fax" panose="02060602050505020204" pitchFamily="18" charset="0"/>
            <a:ea typeface="+mn-ea"/>
            <a:cs typeface="+mn-cs"/>
          </a:endParaRPr>
        </a:p>
      </dgm:t>
    </dgm:pt>
    <dgm:pt modelId="{3E0D8731-B3C1-474F-B8EC-BEDF33BEBC2E}" type="parTrans" cxnId="{B54E715F-007C-41C9-BCDD-AB680DE77DF2}">
      <dgm:prSet/>
      <dgm:spPr/>
      <dgm:t>
        <a:bodyPr/>
        <a:lstStyle/>
        <a:p>
          <a:endParaRPr lang="en-US"/>
        </a:p>
      </dgm:t>
    </dgm:pt>
    <dgm:pt modelId="{E0C6DFC1-C9FC-4B7E-A1B0-8816DB55F8EC}" type="sibTrans" cxnId="{B54E715F-007C-41C9-BCDD-AB680DE77DF2}">
      <dgm:prSet/>
      <dgm:spPr/>
      <dgm:t>
        <a:bodyPr/>
        <a:lstStyle/>
        <a:p>
          <a:endParaRPr lang="en-US"/>
        </a:p>
      </dgm:t>
    </dgm:pt>
    <dgm:pt modelId="{67DF5263-F638-445B-93C7-E2EB2A5EA389}" type="pres">
      <dgm:prSet presAssocID="{94E98F4E-14C4-4828-A114-E22AC762D4FF}" presName="Name0" presStyleCnt="0">
        <dgm:presLayoutVars>
          <dgm:dir/>
          <dgm:animLvl val="lvl"/>
          <dgm:resizeHandles val="exact"/>
        </dgm:presLayoutVars>
      </dgm:prSet>
      <dgm:spPr/>
    </dgm:pt>
    <dgm:pt modelId="{A404CDDD-0087-4816-AE6F-ADED6D1259DE}" type="pres">
      <dgm:prSet presAssocID="{CE14921B-271E-4484-AAB2-EAAEBC983977}" presName="linNode" presStyleCnt="0"/>
      <dgm:spPr/>
    </dgm:pt>
    <dgm:pt modelId="{27BE5F8A-EFCC-462E-AA7B-2B9B6F61BB47}" type="pres">
      <dgm:prSet presAssocID="{CE14921B-271E-4484-AAB2-EAAEBC983977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4E5EF887-DFAA-4465-9173-9AA996751E01}" type="pres">
      <dgm:prSet presAssocID="{F1869291-BFA4-4B83-B056-81F1BEE11D6F}" presName="sp" presStyleCnt="0"/>
      <dgm:spPr/>
    </dgm:pt>
    <dgm:pt modelId="{36F4A7B6-579B-4636-AE80-303E37CA82F7}" type="pres">
      <dgm:prSet presAssocID="{61467DAC-6833-44AB-BFFA-0B690E31DAB2}" presName="linNode" presStyleCnt="0"/>
      <dgm:spPr/>
    </dgm:pt>
    <dgm:pt modelId="{6D479281-63FC-4CDF-A05E-270D4C567E3D}" type="pres">
      <dgm:prSet presAssocID="{61467DAC-6833-44AB-BFFA-0B690E31DAB2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4AD56B92-E106-46E0-A2F6-9B5DEE1FE063}" type="pres">
      <dgm:prSet presAssocID="{9C4220EC-A031-4B8C-99E3-A7F88E411065}" presName="sp" presStyleCnt="0"/>
      <dgm:spPr/>
    </dgm:pt>
    <dgm:pt modelId="{56DF5717-CA6C-4BF8-9ED5-E435C54AFA5D}" type="pres">
      <dgm:prSet presAssocID="{34E3352C-DDB0-4D99-9F0A-D04B8E2D9017}" presName="linNode" presStyleCnt="0"/>
      <dgm:spPr/>
    </dgm:pt>
    <dgm:pt modelId="{7B2DD374-0AE0-425E-9FD4-75476BA0E530}" type="pres">
      <dgm:prSet presAssocID="{34E3352C-DDB0-4D99-9F0A-D04B8E2D9017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F3BE47EC-0B1B-4BF1-A644-B16FF7BB507C}" type="pres">
      <dgm:prSet presAssocID="{34E3352C-DDB0-4D99-9F0A-D04B8E2D9017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DE37771C-F9F3-41D2-9A37-944B5C7614D1}" srcId="{94E98F4E-14C4-4828-A114-E22AC762D4FF}" destId="{34E3352C-DDB0-4D99-9F0A-D04B8E2D9017}" srcOrd="2" destOrd="0" parTransId="{3C3B2553-3D57-4683-9707-D1259AE43D20}" sibTransId="{E9C9D67E-1BEA-4504-923B-F41CE9BC6481}"/>
    <dgm:cxn modelId="{B54E715F-007C-41C9-BCDD-AB680DE77DF2}" srcId="{34E3352C-DDB0-4D99-9F0A-D04B8E2D9017}" destId="{C7FC3C2E-52E4-47D2-A27E-BC766367B9A4}" srcOrd="0" destOrd="0" parTransId="{3E0D8731-B3C1-474F-B8EC-BEDF33BEBC2E}" sibTransId="{E0C6DFC1-C9FC-4B7E-A1B0-8816DB55F8EC}"/>
    <dgm:cxn modelId="{6287DC4C-B802-4187-8823-223121FD2340}" type="presOf" srcId="{C7FC3C2E-52E4-47D2-A27E-BC766367B9A4}" destId="{F3BE47EC-0B1B-4BF1-A644-B16FF7BB507C}" srcOrd="0" destOrd="0" presId="urn:microsoft.com/office/officeart/2005/8/layout/vList5"/>
    <dgm:cxn modelId="{866B0D4F-7303-48D7-9F2B-CBA207CDB835}" type="presOf" srcId="{61467DAC-6833-44AB-BFFA-0B690E31DAB2}" destId="{6D479281-63FC-4CDF-A05E-270D4C567E3D}" srcOrd="0" destOrd="0" presId="urn:microsoft.com/office/officeart/2005/8/layout/vList5"/>
    <dgm:cxn modelId="{C27CB89B-2838-431F-9A82-50FE723EA3C6}" srcId="{94E98F4E-14C4-4828-A114-E22AC762D4FF}" destId="{CE14921B-271E-4484-AAB2-EAAEBC983977}" srcOrd="0" destOrd="0" parTransId="{38FD7B6A-9C3B-4ECF-8EE6-A55D2BB17EF5}" sibTransId="{F1869291-BFA4-4B83-B056-81F1BEE11D6F}"/>
    <dgm:cxn modelId="{F2DC9FAA-7336-486D-8B18-4F5717624B77}" srcId="{94E98F4E-14C4-4828-A114-E22AC762D4FF}" destId="{61467DAC-6833-44AB-BFFA-0B690E31DAB2}" srcOrd="1" destOrd="0" parTransId="{582C8E3D-1C94-4FD6-9DB4-C4848F962166}" sibTransId="{9C4220EC-A031-4B8C-99E3-A7F88E411065}"/>
    <dgm:cxn modelId="{1227F7AD-16E7-4C5E-B592-FD08F99D0008}" type="presOf" srcId="{34E3352C-DDB0-4D99-9F0A-D04B8E2D9017}" destId="{7B2DD374-0AE0-425E-9FD4-75476BA0E530}" srcOrd="0" destOrd="0" presId="urn:microsoft.com/office/officeart/2005/8/layout/vList5"/>
    <dgm:cxn modelId="{7BC45DBE-2BDE-446C-920F-99C7FC8C0402}" type="presOf" srcId="{94E98F4E-14C4-4828-A114-E22AC762D4FF}" destId="{67DF5263-F638-445B-93C7-E2EB2A5EA389}" srcOrd="0" destOrd="0" presId="urn:microsoft.com/office/officeart/2005/8/layout/vList5"/>
    <dgm:cxn modelId="{7651D1F4-0873-44EE-9239-AA2212E5C281}" type="presOf" srcId="{CE14921B-271E-4484-AAB2-EAAEBC983977}" destId="{27BE5F8A-EFCC-462E-AA7B-2B9B6F61BB47}" srcOrd="0" destOrd="0" presId="urn:microsoft.com/office/officeart/2005/8/layout/vList5"/>
    <dgm:cxn modelId="{14BF1AEC-A323-4550-812E-075597014502}" type="presParOf" srcId="{67DF5263-F638-445B-93C7-E2EB2A5EA389}" destId="{A404CDDD-0087-4816-AE6F-ADED6D1259DE}" srcOrd="0" destOrd="0" presId="urn:microsoft.com/office/officeart/2005/8/layout/vList5"/>
    <dgm:cxn modelId="{61E88937-FC9C-4AE5-A920-003FFD945B42}" type="presParOf" srcId="{A404CDDD-0087-4816-AE6F-ADED6D1259DE}" destId="{27BE5F8A-EFCC-462E-AA7B-2B9B6F61BB47}" srcOrd="0" destOrd="0" presId="urn:microsoft.com/office/officeart/2005/8/layout/vList5"/>
    <dgm:cxn modelId="{FA7FB3F3-7C33-4F81-9C1F-7EEE1A3E444B}" type="presParOf" srcId="{67DF5263-F638-445B-93C7-E2EB2A5EA389}" destId="{4E5EF887-DFAA-4465-9173-9AA996751E01}" srcOrd="1" destOrd="0" presId="urn:microsoft.com/office/officeart/2005/8/layout/vList5"/>
    <dgm:cxn modelId="{CA5C24B6-A36D-4842-8499-B9820431EAA5}" type="presParOf" srcId="{67DF5263-F638-445B-93C7-E2EB2A5EA389}" destId="{36F4A7B6-579B-4636-AE80-303E37CA82F7}" srcOrd="2" destOrd="0" presId="urn:microsoft.com/office/officeart/2005/8/layout/vList5"/>
    <dgm:cxn modelId="{BF2E3861-52F1-4513-B017-65FB0D896448}" type="presParOf" srcId="{36F4A7B6-579B-4636-AE80-303E37CA82F7}" destId="{6D479281-63FC-4CDF-A05E-270D4C567E3D}" srcOrd="0" destOrd="0" presId="urn:microsoft.com/office/officeart/2005/8/layout/vList5"/>
    <dgm:cxn modelId="{99AFF2BF-3FD3-429C-A606-4D731C9DEAC2}" type="presParOf" srcId="{67DF5263-F638-445B-93C7-E2EB2A5EA389}" destId="{4AD56B92-E106-46E0-A2F6-9B5DEE1FE063}" srcOrd="3" destOrd="0" presId="urn:microsoft.com/office/officeart/2005/8/layout/vList5"/>
    <dgm:cxn modelId="{9D7FCEC2-C505-4AD2-B3FC-139AE5E44226}" type="presParOf" srcId="{67DF5263-F638-445B-93C7-E2EB2A5EA389}" destId="{56DF5717-CA6C-4BF8-9ED5-E435C54AFA5D}" srcOrd="4" destOrd="0" presId="urn:microsoft.com/office/officeart/2005/8/layout/vList5"/>
    <dgm:cxn modelId="{56E89D87-2EBB-40F4-9EF1-EACDB1641BDF}" type="presParOf" srcId="{56DF5717-CA6C-4BF8-9ED5-E435C54AFA5D}" destId="{7B2DD374-0AE0-425E-9FD4-75476BA0E530}" srcOrd="0" destOrd="0" presId="urn:microsoft.com/office/officeart/2005/8/layout/vList5"/>
    <dgm:cxn modelId="{8162D8B6-E33A-479B-8ACA-EAA1A451C68E}" type="presParOf" srcId="{56DF5717-CA6C-4BF8-9ED5-E435C54AFA5D}" destId="{F3BE47EC-0B1B-4BF1-A644-B16FF7BB507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0BCE34C-6EB9-4CDB-80A0-C9B9D154AEA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927373-7D47-4B70-BFCD-85945B9AC25B}">
      <dgm:prSet custT="1"/>
      <dgm:spPr/>
      <dgm:t>
        <a:bodyPr/>
        <a:lstStyle/>
        <a:p>
          <a:r>
            <a:rPr lang="de-AT" sz="2000" b="1" u="sng" noProof="0" dirty="0">
              <a:latin typeface="Lucida Fax" panose="02060602050505020204" pitchFamily="18" charset="0"/>
            </a:rPr>
            <a:t>Passagier kontaktiert die Fluglinie direkt</a:t>
          </a:r>
        </a:p>
      </dgm:t>
    </dgm:pt>
    <dgm:pt modelId="{4FBDD3E2-A9F8-418C-B5B6-33D62675FFA8}" type="parTrans" cxnId="{215F4EA2-4835-4F06-B5B1-00A3D6FDAB4F}">
      <dgm:prSet/>
      <dgm:spPr/>
      <dgm:t>
        <a:bodyPr/>
        <a:lstStyle/>
        <a:p>
          <a:endParaRPr lang="en-US"/>
        </a:p>
      </dgm:t>
    </dgm:pt>
    <dgm:pt modelId="{416C3203-5994-4200-AB9A-1D18C032A818}" type="sibTrans" cxnId="{215F4EA2-4835-4F06-B5B1-00A3D6FDAB4F}">
      <dgm:prSet/>
      <dgm:spPr/>
      <dgm:t>
        <a:bodyPr/>
        <a:lstStyle/>
        <a:p>
          <a:endParaRPr lang="en-US"/>
        </a:p>
      </dgm:t>
    </dgm:pt>
    <dgm:pt modelId="{F671AB54-B16D-4FB7-A455-874A72C69D14}">
      <dgm:prSet custT="1"/>
      <dgm:spPr/>
      <dgm:t>
        <a:bodyPr/>
        <a:lstStyle/>
        <a:p>
          <a:r>
            <a:rPr lang="de-AT" sz="2000" b="1" u="sng" noProof="0" dirty="0">
              <a:latin typeface="Lucida Fax" panose="02060602050505020204" pitchFamily="18" charset="0"/>
            </a:rPr>
            <a:t>Schiedsgerichtsverfahren bei der APF</a:t>
          </a:r>
        </a:p>
      </dgm:t>
    </dgm:pt>
    <dgm:pt modelId="{58B92631-F580-435B-9CFB-9B4662582385}" type="parTrans" cxnId="{B22335EF-7D78-47A2-962C-5447823FFF59}">
      <dgm:prSet/>
      <dgm:spPr/>
      <dgm:t>
        <a:bodyPr/>
        <a:lstStyle/>
        <a:p>
          <a:endParaRPr lang="en-US"/>
        </a:p>
      </dgm:t>
    </dgm:pt>
    <dgm:pt modelId="{517F2BD2-5503-4121-AA16-935FC233BC74}" type="sibTrans" cxnId="{B22335EF-7D78-47A2-962C-5447823FFF59}">
      <dgm:prSet/>
      <dgm:spPr/>
      <dgm:t>
        <a:bodyPr/>
        <a:lstStyle/>
        <a:p>
          <a:endParaRPr lang="en-US"/>
        </a:p>
      </dgm:t>
    </dgm:pt>
    <dgm:pt modelId="{E970C879-5D7C-4421-B4E8-06297249AF42}">
      <dgm:prSet custT="1"/>
      <dgm:spPr/>
      <dgm:t>
        <a:bodyPr/>
        <a:lstStyle/>
        <a:p>
          <a:pPr marL="447675" indent="-358775" algn="l" defTabSz="914400" rtl="0" eaLnBrk="1" latinLnBrk="0" hangingPunct="1">
            <a:lnSpc>
              <a:spcPct val="100000"/>
            </a:lnSpc>
            <a:spcBef>
              <a:spcPts val="1400"/>
            </a:spcBef>
            <a:spcAft>
              <a:spcPts val="1200"/>
            </a:spcAft>
            <a:buClr>
              <a:schemeClr val="accent1"/>
            </a:buClr>
            <a:buSzPct val="80000"/>
            <a:buFont typeface="Wingdings" panose="05000000000000000000" pitchFamily="2" charset="2"/>
            <a:buChar char="v"/>
          </a:pPr>
          <a:r>
            <a:rPr lang="de-DE" sz="1400" b="0" kern="1200" spc="10" baseline="0" noProof="0" dirty="0">
              <a:solidFill>
                <a:srgbClr val="000000"/>
              </a:solidFill>
              <a:latin typeface="Lucida Fax" panose="02060602050505020204" pitchFamily="18" charset="0"/>
              <a:ea typeface="+mn-ea"/>
              <a:cs typeface="+mn-cs"/>
            </a:rPr>
            <a:t>Üblicherweise </a:t>
          </a:r>
          <a:r>
            <a:rPr lang="de-DE" sz="1400" b="1" kern="1200" spc="10" baseline="0" noProof="0" dirty="0">
              <a:solidFill>
                <a:srgbClr val="000000"/>
              </a:solidFill>
              <a:latin typeface="Lucida Fax" panose="02060602050505020204" pitchFamily="18" charset="0"/>
              <a:ea typeface="+mn-ea"/>
              <a:cs typeface="+mn-cs"/>
            </a:rPr>
            <a:t>über die Website </a:t>
          </a:r>
          <a:r>
            <a:rPr lang="de-DE" sz="1400" b="0" kern="1200" spc="10" baseline="0" noProof="0" dirty="0">
              <a:solidFill>
                <a:srgbClr val="000000"/>
              </a:solidFill>
              <a:latin typeface="Lucida Fax" panose="02060602050505020204" pitchFamily="18" charset="0"/>
              <a:ea typeface="+mn-ea"/>
              <a:cs typeface="+mn-cs"/>
            </a:rPr>
            <a:t>der Airline, bzw. </a:t>
          </a:r>
          <a:r>
            <a:rPr lang="de-DE" sz="1400" b="0" u="sng" kern="1200" spc="10" baseline="0" noProof="0" dirty="0">
              <a:solidFill>
                <a:srgbClr val="000000"/>
              </a:solidFill>
              <a:latin typeface="Lucida Fax" panose="02060602050505020204" pitchFamily="18" charset="0"/>
              <a:ea typeface="+mn-ea"/>
              <a:cs typeface="+mn-cs"/>
            </a:rPr>
            <a:t>über E-Mail oder Post</a:t>
          </a:r>
          <a:endParaRPr lang="de-AT" sz="1400" b="0" u="sng" kern="1200" spc="10" baseline="0" noProof="0" dirty="0">
            <a:solidFill>
              <a:srgbClr val="000000"/>
            </a:solidFill>
            <a:latin typeface="Lucida Fax" panose="02060602050505020204" pitchFamily="18" charset="0"/>
            <a:ea typeface="+mn-ea"/>
            <a:cs typeface="+mn-cs"/>
          </a:endParaRPr>
        </a:p>
      </dgm:t>
    </dgm:pt>
    <dgm:pt modelId="{3CE23B15-166E-4F23-8D6E-7DEE3A6C2C1A}" type="sibTrans" cxnId="{E90941BA-FEC6-4E01-A740-4147C168BF4E}">
      <dgm:prSet/>
      <dgm:spPr/>
      <dgm:t>
        <a:bodyPr/>
        <a:lstStyle/>
        <a:p>
          <a:endParaRPr lang="en-US"/>
        </a:p>
      </dgm:t>
    </dgm:pt>
    <dgm:pt modelId="{3772EFFF-9ED3-4A31-BF4F-08079EED6B9A}" type="parTrans" cxnId="{E90941BA-FEC6-4E01-A740-4147C168BF4E}">
      <dgm:prSet/>
      <dgm:spPr/>
      <dgm:t>
        <a:bodyPr/>
        <a:lstStyle/>
        <a:p>
          <a:endParaRPr lang="en-US"/>
        </a:p>
      </dgm:t>
    </dgm:pt>
    <dgm:pt modelId="{8BBDFDAA-FF81-478C-B9E6-6BEDD62046AB}">
      <dgm:prSet custT="1"/>
      <dgm:spPr/>
      <dgm:t>
        <a:bodyPr/>
        <a:lstStyle/>
        <a:p>
          <a:pPr marL="361950" indent="-361950">
            <a:lnSpc>
              <a:spcPct val="100000"/>
            </a:lnSpc>
            <a:spcBef>
              <a:spcPts val="1400"/>
            </a:spcBef>
            <a:spcAft>
              <a:spcPts val="1200"/>
            </a:spcAft>
            <a:buClr>
              <a:schemeClr val="accent1"/>
            </a:buClr>
            <a:buSzPct val="80000"/>
            <a:buFont typeface="Wingdings" panose="05000000000000000000" pitchFamily="2" charset="2"/>
            <a:buChar char="v"/>
          </a:pPr>
          <a:r>
            <a:rPr lang="de-DE" sz="1400" b="0" kern="1200" spc="10" baseline="0" noProof="0" dirty="0">
              <a:solidFill>
                <a:srgbClr val="000000"/>
              </a:solidFill>
              <a:latin typeface="Lucida Fax" panose="02060602050505020204" pitchFamily="18" charset="0"/>
              <a:ea typeface="+mn-ea"/>
              <a:cs typeface="+mn-cs"/>
            </a:rPr>
            <a:t>Die Passagiere wenden sich an die APF</a:t>
          </a:r>
          <a:r>
            <a:rPr lang="de-DE" sz="1400" b="0" u="none" kern="1200" noProof="0" dirty="0">
              <a:latin typeface="Lucida Fax" panose="02060602050505020204" pitchFamily="18" charset="0"/>
            </a:rPr>
            <a:t>, welche die Passagiere </a:t>
          </a:r>
          <a:r>
            <a:rPr lang="de-DE" sz="1400" b="0" u="none" kern="1200" noProof="0" dirty="0" err="1">
              <a:latin typeface="Lucida Fax" panose="02060602050505020204" pitchFamily="18" charset="0"/>
            </a:rPr>
            <a:t>idR</a:t>
          </a:r>
          <a:r>
            <a:rPr lang="de-DE" sz="1400" b="0" u="none" kern="1200" noProof="0" dirty="0">
              <a:latin typeface="Lucida Fax" panose="02060602050505020204" pitchFamily="18" charset="0"/>
            </a:rPr>
            <a:t> darum bittet, </a:t>
          </a:r>
          <a:r>
            <a:rPr lang="de-DE" sz="1400" b="0" u="sng" kern="1200" noProof="0" dirty="0">
              <a:latin typeface="Lucida Fax" panose="02060602050505020204" pitchFamily="18" charset="0"/>
            </a:rPr>
            <a:t>zunächst selbst die Fluglinie zu kontaktieren</a:t>
          </a:r>
          <a:r>
            <a:rPr lang="de-DE" sz="1400" b="0" u="none" kern="1200" noProof="0" dirty="0">
              <a:latin typeface="Lucida Fax" panose="02060602050505020204" pitchFamily="18" charset="0"/>
            </a:rPr>
            <a:t> und </a:t>
          </a:r>
          <a:r>
            <a:rPr lang="de-DE" sz="1400" b="1" u="none" kern="1200" noProof="0" dirty="0">
              <a:latin typeface="Lucida Fax" panose="02060602050505020204" pitchFamily="18" charset="0"/>
            </a:rPr>
            <a:t>6 Wochen </a:t>
          </a:r>
          <a:r>
            <a:rPr lang="de-DE" sz="1400" b="0" u="none" kern="1200" noProof="0" dirty="0">
              <a:latin typeface="Lucida Fax" panose="02060602050505020204" pitchFamily="18" charset="0"/>
            </a:rPr>
            <a:t>auf eine </a:t>
          </a:r>
          <a:r>
            <a:rPr lang="de-DE" sz="1400" b="0" kern="1200" spc="10" baseline="0" noProof="0" dirty="0">
              <a:solidFill>
                <a:srgbClr val="000000"/>
              </a:solidFill>
              <a:latin typeface="Lucida Fax" panose="02060602050505020204" pitchFamily="18" charset="0"/>
              <a:ea typeface="+mn-ea"/>
              <a:cs typeface="+mn-cs"/>
            </a:rPr>
            <a:t>Antwort</a:t>
          </a:r>
          <a:r>
            <a:rPr lang="de-DE" sz="1400" b="0" u="none" kern="1200" noProof="0" dirty="0">
              <a:latin typeface="Lucida Fax" panose="02060602050505020204" pitchFamily="18" charset="0"/>
            </a:rPr>
            <a:t> zu warten.</a:t>
          </a:r>
          <a:endParaRPr lang="de-AT" sz="1400" b="0" u="none" kern="1200" noProof="0" dirty="0">
            <a:latin typeface="Lucida Fax" panose="02060602050505020204" pitchFamily="18" charset="0"/>
          </a:endParaRPr>
        </a:p>
      </dgm:t>
    </dgm:pt>
    <dgm:pt modelId="{B8B99396-CD16-4A63-BA74-FD67215D5D6D}" type="parTrans" cxnId="{41FF39F2-93E0-4726-8240-09E2F8941D63}">
      <dgm:prSet/>
      <dgm:spPr/>
      <dgm:t>
        <a:bodyPr/>
        <a:lstStyle/>
        <a:p>
          <a:endParaRPr lang="de-AT"/>
        </a:p>
      </dgm:t>
    </dgm:pt>
    <dgm:pt modelId="{D234BCAF-A263-4FF0-83F9-B04397535A6D}" type="sibTrans" cxnId="{41FF39F2-93E0-4726-8240-09E2F8941D63}">
      <dgm:prSet/>
      <dgm:spPr/>
      <dgm:t>
        <a:bodyPr/>
        <a:lstStyle/>
        <a:p>
          <a:endParaRPr lang="de-AT"/>
        </a:p>
      </dgm:t>
    </dgm:pt>
    <dgm:pt modelId="{37D64A9F-ABD3-45EC-ACF2-D6CBDAB8DEF4}">
      <dgm:prSet custT="1"/>
      <dgm:spPr/>
      <dgm:t>
        <a:bodyPr/>
        <a:lstStyle/>
        <a:p>
          <a:pPr marL="361950" indent="-247650">
            <a:lnSpc>
              <a:spcPct val="100000"/>
            </a:lnSpc>
            <a:spcBef>
              <a:spcPts val="1400"/>
            </a:spcBef>
            <a:spcAft>
              <a:spcPts val="1200"/>
            </a:spcAft>
            <a:buClr>
              <a:schemeClr val="accent1"/>
            </a:buClr>
            <a:buSzPct val="80000"/>
            <a:buFont typeface="Wingdings" panose="05000000000000000000" pitchFamily="2" charset="2"/>
            <a:buChar char="v"/>
          </a:pPr>
          <a:r>
            <a:rPr lang="de-DE" sz="1400" b="0" u="none" kern="1200" noProof="0" dirty="0">
              <a:latin typeface="Lucida Fax" panose="02060602050505020204" pitchFamily="18" charset="0"/>
            </a:rPr>
            <a:t>Danach kontaktiert die APF selbst die Fluglinie.</a:t>
          </a:r>
          <a:endParaRPr lang="de-AT" sz="1400" b="0" u="none" kern="1200" noProof="0" dirty="0">
            <a:latin typeface="Lucida Fax" panose="02060602050505020204" pitchFamily="18" charset="0"/>
          </a:endParaRPr>
        </a:p>
      </dgm:t>
    </dgm:pt>
    <dgm:pt modelId="{726F0DB9-3DF8-4235-8AF1-3A84291CD099}" type="parTrans" cxnId="{0539B1B4-7693-444F-B111-983E14E40CF0}">
      <dgm:prSet/>
      <dgm:spPr/>
      <dgm:t>
        <a:bodyPr/>
        <a:lstStyle/>
        <a:p>
          <a:endParaRPr lang="de-AT"/>
        </a:p>
      </dgm:t>
    </dgm:pt>
    <dgm:pt modelId="{12435FE8-ACEC-4312-96B9-985ECE4C4B0C}" type="sibTrans" cxnId="{0539B1B4-7693-444F-B111-983E14E40CF0}">
      <dgm:prSet/>
      <dgm:spPr/>
      <dgm:t>
        <a:bodyPr/>
        <a:lstStyle/>
        <a:p>
          <a:endParaRPr lang="de-AT"/>
        </a:p>
      </dgm:t>
    </dgm:pt>
    <dgm:pt modelId="{A71C2460-34D7-4404-BE99-A4A66DDECDD9}">
      <dgm:prSet custT="1"/>
      <dgm:spPr/>
      <dgm:t>
        <a:bodyPr/>
        <a:lstStyle/>
        <a:p>
          <a:pPr marL="361950" indent="-2476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1"/>
            </a:buClr>
            <a:buSzPct val="80000"/>
            <a:buFont typeface="Wingdings" panose="05000000000000000000" pitchFamily="2" charset="2"/>
            <a:buChar char="v"/>
          </a:pPr>
          <a:r>
            <a:rPr lang="de-DE" sz="1400" b="1" u="none" kern="1200" noProof="0" dirty="0">
              <a:latin typeface="Lucida Fax" panose="02060602050505020204" pitchFamily="18" charset="0"/>
            </a:rPr>
            <a:t>Keine Kostenerstattung</a:t>
          </a:r>
          <a:r>
            <a:rPr lang="de-DE" sz="1400" b="0" u="none" kern="1200" noProof="0" dirty="0">
              <a:latin typeface="Lucida Fax" panose="02060602050505020204" pitchFamily="18" charset="0"/>
            </a:rPr>
            <a:t>, daher kostengünstig für die Fluglinie.</a:t>
          </a:r>
          <a:endParaRPr lang="de-AT" sz="1400" b="0" u="none" kern="1200" noProof="0" dirty="0">
            <a:latin typeface="Lucida Fax" panose="02060602050505020204" pitchFamily="18" charset="0"/>
          </a:endParaRPr>
        </a:p>
      </dgm:t>
    </dgm:pt>
    <dgm:pt modelId="{16D30095-6DB6-4280-8126-10C509776C19}" type="parTrans" cxnId="{E04E9E33-F275-46CA-BC3A-CED81A0D65FD}">
      <dgm:prSet/>
      <dgm:spPr/>
      <dgm:t>
        <a:bodyPr/>
        <a:lstStyle/>
        <a:p>
          <a:endParaRPr lang="de-AT"/>
        </a:p>
      </dgm:t>
    </dgm:pt>
    <dgm:pt modelId="{9F39DD73-A0A7-4EEF-9551-9607AB2E064A}" type="sibTrans" cxnId="{E04E9E33-F275-46CA-BC3A-CED81A0D65FD}">
      <dgm:prSet/>
      <dgm:spPr/>
      <dgm:t>
        <a:bodyPr/>
        <a:lstStyle/>
        <a:p>
          <a:endParaRPr lang="de-AT"/>
        </a:p>
      </dgm:t>
    </dgm:pt>
    <dgm:pt modelId="{618FA045-12E8-4628-9284-B97AEB9AB348}">
      <dgm:prSet custT="1"/>
      <dgm:spPr/>
      <dgm:t>
        <a:bodyPr/>
        <a:lstStyle/>
        <a:p>
          <a:pPr marL="447675" indent="-358775" algn="l" defTabSz="914400" rtl="0" eaLnBrk="1" latinLnBrk="0" hangingPunct="1">
            <a:lnSpc>
              <a:spcPct val="100000"/>
            </a:lnSpc>
            <a:spcBef>
              <a:spcPts val="1400"/>
            </a:spcBef>
            <a:spcAft>
              <a:spcPts val="1200"/>
            </a:spcAft>
            <a:buClr>
              <a:schemeClr val="accent1"/>
            </a:buClr>
            <a:buSzPct val="80000"/>
            <a:buFont typeface="Wingdings" panose="05000000000000000000" pitchFamily="2" charset="2"/>
            <a:buChar char="v"/>
          </a:pPr>
          <a:r>
            <a:rPr lang="de-DE" sz="1400" b="1" kern="1200" spc="10" baseline="0" noProof="0" dirty="0">
              <a:solidFill>
                <a:srgbClr val="000000"/>
              </a:solidFill>
              <a:latin typeface="Lucida Fax" panose="02060602050505020204" pitchFamily="18" charset="0"/>
              <a:ea typeface="+mn-ea"/>
              <a:cs typeface="+mn-cs"/>
            </a:rPr>
            <a:t>Kostengünstigste Option</a:t>
          </a:r>
          <a:r>
            <a:rPr lang="de-DE" sz="1400" b="0" kern="1200" spc="10" baseline="0" noProof="0" dirty="0">
              <a:solidFill>
                <a:srgbClr val="000000"/>
              </a:solidFill>
              <a:latin typeface="Lucida Fax" panose="02060602050505020204" pitchFamily="18" charset="0"/>
              <a:ea typeface="+mn-ea"/>
              <a:cs typeface="+mn-cs"/>
            </a:rPr>
            <a:t>, wenn der Fall bereits in diesem Stadium abgeschlossen </a:t>
          </a:r>
          <a:r>
            <a:rPr lang="de-DE" sz="1400" b="0" u="none" kern="1200" spc="10" baseline="0" noProof="0" dirty="0">
              <a:solidFill>
                <a:schemeClr val="tx1"/>
              </a:solidFill>
              <a:latin typeface="Lucida Fax" panose="02060602050505020204" pitchFamily="18" charset="0"/>
              <a:ea typeface="+mn-ea"/>
              <a:cs typeface="+mn-cs"/>
            </a:rPr>
            <a:t>werden kann.</a:t>
          </a:r>
          <a:endParaRPr lang="de-AT" sz="1400" b="0" u="none" kern="1200" spc="10" baseline="0" noProof="0" dirty="0">
            <a:solidFill>
              <a:schemeClr val="tx1"/>
            </a:solidFill>
            <a:latin typeface="Lucida Fax" panose="02060602050505020204" pitchFamily="18" charset="0"/>
            <a:ea typeface="+mn-ea"/>
            <a:cs typeface="+mn-cs"/>
          </a:endParaRPr>
        </a:p>
      </dgm:t>
    </dgm:pt>
    <dgm:pt modelId="{C296A57C-395B-499E-B2BD-A3707A24F929}" type="parTrans" cxnId="{5561D2CF-9184-4DE2-AC36-A458AC5F1DED}">
      <dgm:prSet/>
      <dgm:spPr/>
      <dgm:t>
        <a:bodyPr/>
        <a:lstStyle/>
        <a:p>
          <a:endParaRPr lang="de-AT"/>
        </a:p>
      </dgm:t>
    </dgm:pt>
    <dgm:pt modelId="{0CCBF3B9-428D-4B4A-A5DC-D1DD4ADEC753}" type="sibTrans" cxnId="{5561D2CF-9184-4DE2-AC36-A458AC5F1DED}">
      <dgm:prSet/>
      <dgm:spPr/>
      <dgm:t>
        <a:bodyPr/>
        <a:lstStyle/>
        <a:p>
          <a:endParaRPr lang="de-AT"/>
        </a:p>
      </dgm:t>
    </dgm:pt>
    <dgm:pt modelId="{93254079-BF86-4F84-936D-55B90DAC271A}" type="pres">
      <dgm:prSet presAssocID="{30BCE34C-6EB9-4CDB-80A0-C9B9D154AEA3}" presName="Name0" presStyleCnt="0">
        <dgm:presLayoutVars>
          <dgm:dir/>
          <dgm:animLvl val="lvl"/>
          <dgm:resizeHandles val="exact"/>
        </dgm:presLayoutVars>
      </dgm:prSet>
      <dgm:spPr/>
    </dgm:pt>
    <dgm:pt modelId="{B8D42B64-73AC-4B2C-B4E8-874970ED3845}" type="pres">
      <dgm:prSet presAssocID="{73927373-7D47-4B70-BFCD-85945B9AC25B}" presName="composite" presStyleCnt="0"/>
      <dgm:spPr/>
    </dgm:pt>
    <dgm:pt modelId="{8D307530-3713-47F0-849C-CB9A600441C1}" type="pres">
      <dgm:prSet presAssocID="{73927373-7D47-4B70-BFCD-85945B9AC25B}" presName="parTx" presStyleLbl="alignNode1" presStyleIdx="0" presStyleCnt="2" custScaleY="105571">
        <dgm:presLayoutVars>
          <dgm:chMax val="0"/>
          <dgm:chPref val="0"/>
          <dgm:bulletEnabled val="1"/>
        </dgm:presLayoutVars>
      </dgm:prSet>
      <dgm:spPr/>
    </dgm:pt>
    <dgm:pt modelId="{085EA13F-9215-463F-B5B8-BEE4279D8160}" type="pres">
      <dgm:prSet presAssocID="{73927373-7D47-4B70-BFCD-85945B9AC25B}" presName="desTx" presStyleLbl="alignAccFollowNode1" presStyleIdx="0" presStyleCnt="2">
        <dgm:presLayoutVars>
          <dgm:bulletEnabled val="1"/>
        </dgm:presLayoutVars>
      </dgm:prSet>
      <dgm:spPr/>
    </dgm:pt>
    <dgm:pt modelId="{EBDAD074-6FE0-4C5F-BC04-76D5164A17AD}" type="pres">
      <dgm:prSet presAssocID="{416C3203-5994-4200-AB9A-1D18C032A818}" presName="space" presStyleCnt="0"/>
      <dgm:spPr/>
    </dgm:pt>
    <dgm:pt modelId="{9E02DDDF-03A3-45DF-9B12-F32C8B26A77C}" type="pres">
      <dgm:prSet presAssocID="{F671AB54-B16D-4FB7-A455-874A72C69D14}" presName="composite" presStyleCnt="0"/>
      <dgm:spPr/>
    </dgm:pt>
    <dgm:pt modelId="{98BD3850-BD4F-47B2-91BD-06B4386C98CB}" type="pres">
      <dgm:prSet presAssocID="{F671AB54-B16D-4FB7-A455-874A72C69D14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89E0FE9D-5E54-4940-B34D-C85B3E1435F3}" type="pres">
      <dgm:prSet presAssocID="{F671AB54-B16D-4FB7-A455-874A72C69D14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6CCB4006-547F-499D-943A-A82A0CD4B85F}" type="presOf" srcId="{E970C879-5D7C-4421-B4E8-06297249AF42}" destId="{085EA13F-9215-463F-B5B8-BEE4279D8160}" srcOrd="0" destOrd="0" presId="urn:microsoft.com/office/officeart/2005/8/layout/hList1"/>
    <dgm:cxn modelId="{E04E9E33-F275-46CA-BC3A-CED81A0D65FD}" srcId="{F671AB54-B16D-4FB7-A455-874A72C69D14}" destId="{A71C2460-34D7-4404-BE99-A4A66DDECDD9}" srcOrd="2" destOrd="0" parTransId="{16D30095-6DB6-4280-8126-10C509776C19}" sibTransId="{9F39DD73-A0A7-4EEF-9551-9607AB2E064A}"/>
    <dgm:cxn modelId="{D8D7E935-57A2-4835-AD13-481FEC753001}" type="presOf" srcId="{F671AB54-B16D-4FB7-A455-874A72C69D14}" destId="{98BD3850-BD4F-47B2-91BD-06B4386C98CB}" srcOrd="0" destOrd="0" presId="urn:microsoft.com/office/officeart/2005/8/layout/hList1"/>
    <dgm:cxn modelId="{E2E88C5C-B9B5-45EA-BC7E-3007F9C6293B}" type="presOf" srcId="{8BBDFDAA-FF81-478C-B9E6-6BEDD62046AB}" destId="{89E0FE9D-5E54-4940-B34D-C85B3E1435F3}" srcOrd="0" destOrd="0" presId="urn:microsoft.com/office/officeart/2005/8/layout/hList1"/>
    <dgm:cxn modelId="{644ADD8F-D961-4095-8C32-DA89107A598F}" type="presOf" srcId="{37D64A9F-ABD3-45EC-ACF2-D6CBDAB8DEF4}" destId="{89E0FE9D-5E54-4940-B34D-C85B3E1435F3}" srcOrd="0" destOrd="1" presId="urn:microsoft.com/office/officeart/2005/8/layout/hList1"/>
    <dgm:cxn modelId="{215F4EA2-4835-4F06-B5B1-00A3D6FDAB4F}" srcId="{30BCE34C-6EB9-4CDB-80A0-C9B9D154AEA3}" destId="{73927373-7D47-4B70-BFCD-85945B9AC25B}" srcOrd="0" destOrd="0" parTransId="{4FBDD3E2-A9F8-418C-B5B6-33D62675FFA8}" sibTransId="{416C3203-5994-4200-AB9A-1D18C032A818}"/>
    <dgm:cxn modelId="{1E5FA1B4-4753-48E8-8A56-F7F00AB5C347}" type="presOf" srcId="{30BCE34C-6EB9-4CDB-80A0-C9B9D154AEA3}" destId="{93254079-BF86-4F84-936D-55B90DAC271A}" srcOrd="0" destOrd="0" presId="urn:microsoft.com/office/officeart/2005/8/layout/hList1"/>
    <dgm:cxn modelId="{0539B1B4-7693-444F-B111-983E14E40CF0}" srcId="{F671AB54-B16D-4FB7-A455-874A72C69D14}" destId="{37D64A9F-ABD3-45EC-ACF2-D6CBDAB8DEF4}" srcOrd="1" destOrd="0" parTransId="{726F0DB9-3DF8-4235-8AF1-3A84291CD099}" sibTransId="{12435FE8-ACEC-4312-96B9-985ECE4C4B0C}"/>
    <dgm:cxn modelId="{E90941BA-FEC6-4E01-A740-4147C168BF4E}" srcId="{73927373-7D47-4B70-BFCD-85945B9AC25B}" destId="{E970C879-5D7C-4421-B4E8-06297249AF42}" srcOrd="0" destOrd="0" parTransId="{3772EFFF-9ED3-4A31-BF4F-08079EED6B9A}" sibTransId="{3CE23B15-166E-4F23-8D6E-7DEE3A6C2C1A}"/>
    <dgm:cxn modelId="{5B5368CA-10CA-45E1-99CF-B5409977E86F}" type="presOf" srcId="{A71C2460-34D7-4404-BE99-A4A66DDECDD9}" destId="{89E0FE9D-5E54-4940-B34D-C85B3E1435F3}" srcOrd="0" destOrd="2" presId="urn:microsoft.com/office/officeart/2005/8/layout/hList1"/>
    <dgm:cxn modelId="{5561D2CF-9184-4DE2-AC36-A458AC5F1DED}" srcId="{73927373-7D47-4B70-BFCD-85945B9AC25B}" destId="{618FA045-12E8-4628-9284-B97AEB9AB348}" srcOrd="1" destOrd="0" parTransId="{C296A57C-395B-499E-B2BD-A3707A24F929}" sibTransId="{0CCBF3B9-428D-4B4A-A5DC-D1DD4ADEC753}"/>
    <dgm:cxn modelId="{8D2655D2-C502-4912-A6D1-DAB6A273C9CE}" type="presOf" srcId="{618FA045-12E8-4628-9284-B97AEB9AB348}" destId="{085EA13F-9215-463F-B5B8-BEE4279D8160}" srcOrd="0" destOrd="1" presId="urn:microsoft.com/office/officeart/2005/8/layout/hList1"/>
    <dgm:cxn modelId="{1C6421D8-6BEC-46B1-8E8E-EA0C63EC38FB}" type="presOf" srcId="{73927373-7D47-4B70-BFCD-85945B9AC25B}" destId="{8D307530-3713-47F0-849C-CB9A600441C1}" srcOrd="0" destOrd="0" presId="urn:microsoft.com/office/officeart/2005/8/layout/hList1"/>
    <dgm:cxn modelId="{B22335EF-7D78-47A2-962C-5447823FFF59}" srcId="{30BCE34C-6EB9-4CDB-80A0-C9B9D154AEA3}" destId="{F671AB54-B16D-4FB7-A455-874A72C69D14}" srcOrd="1" destOrd="0" parTransId="{58B92631-F580-435B-9CFB-9B4662582385}" sibTransId="{517F2BD2-5503-4121-AA16-935FC233BC74}"/>
    <dgm:cxn modelId="{41FF39F2-93E0-4726-8240-09E2F8941D63}" srcId="{F671AB54-B16D-4FB7-A455-874A72C69D14}" destId="{8BBDFDAA-FF81-478C-B9E6-6BEDD62046AB}" srcOrd="0" destOrd="0" parTransId="{B8B99396-CD16-4A63-BA74-FD67215D5D6D}" sibTransId="{D234BCAF-A263-4FF0-83F9-B04397535A6D}"/>
    <dgm:cxn modelId="{E78F8294-E566-4B5B-94E6-3DEA02AE6195}" type="presParOf" srcId="{93254079-BF86-4F84-936D-55B90DAC271A}" destId="{B8D42B64-73AC-4B2C-B4E8-874970ED3845}" srcOrd="0" destOrd="0" presId="urn:microsoft.com/office/officeart/2005/8/layout/hList1"/>
    <dgm:cxn modelId="{0C3B90F9-0AFD-4E3D-AD92-FECE2396BDB0}" type="presParOf" srcId="{B8D42B64-73AC-4B2C-B4E8-874970ED3845}" destId="{8D307530-3713-47F0-849C-CB9A600441C1}" srcOrd="0" destOrd="0" presId="urn:microsoft.com/office/officeart/2005/8/layout/hList1"/>
    <dgm:cxn modelId="{06A305CF-D302-4EED-B3B5-2D47EAAE3069}" type="presParOf" srcId="{B8D42B64-73AC-4B2C-B4E8-874970ED3845}" destId="{085EA13F-9215-463F-B5B8-BEE4279D8160}" srcOrd="1" destOrd="0" presId="urn:microsoft.com/office/officeart/2005/8/layout/hList1"/>
    <dgm:cxn modelId="{9E26C539-148C-4C5B-833B-5473B1002F69}" type="presParOf" srcId="{93254079-BF86-4F84-936D-55B90DAC271A}" destId="{EBDAD074-6FE0-4C5F-BC04-76D5164A17AD}" srcOrd="1" destOrd="0" presId="urn:microsoft.com/office/officeart/2005/8/layout/hList1"/>
    <dgm:cxn modelId="{665EFDD9-2F36-4CF9-AB87-8871298BF35E}" type="presParOf" srcId="{93254079-BF86-4F84-936D-55B90DAC271A}" destId="{9E02DDDF-03A3-45DF-9B12-F32C8B26A77C}" srcOrd="2" destOrd="0" presId="urn:microsoft.com/office/officeart/2005/8/layout/hList1"/>
    <dgm:cxn modelId="{18160A27-7336-4D86-ACF6-96B352264E13}" type="presParOf" srcId="{9E02DDDF-03A3-45DF-9B12-F32C8B26A77C}" destId="{98BD3850-BD4F-47B2-91BD-06B4386C98CB}" srcOrd="0" destOrd="0" presId="urn:microsoft.com/office/officeart/2005/8/layout/hList1"/>
    <dgm:cxn modelId="{53EA7A92-3F41-4B75-8036-72BBB607B581}" type="presParOf" srcId="{9E02DDDF-03A3-45DF-9B12-F32C8B26A77C}" destId="{89E0FE9D-5E54-4940-B34D-C85B3E1435F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18E22B9-7299-40A4-A8A1-244C8D914BB1}" type="doc">
      <dgm:prSet loTypeId="urn:microsoft.com/office/officeart/2018/5/layout/CenteredIconLabelDescriptionList" loCatId="icon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7E058F-CDEE-4278-BC73-9812E2009D5A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 err="1">
              <a:latin typeface="Lucida Fax" panose="02060602050505020204" pitchFamily="18" charset="0"/>
            </a:rPr>
            <a:t>Anwalt</a:t>
          </a:r>
          <a:endParaRPr lang="en-US" dirty="0">
            <a:latin typeface="Lucida Fax" panose="02060602050505020204" pitchFamily="18" charset="0"/>
          </a:endParaRPr>
        </a:p>
      </dgm:t>
    </dgm:pt>
    <dgm:pt modelId="{B161BC0C-076D-452C-A568-75367710E623}" type="parTrans" cxnId="{3E5629F0-D29E-417E-B647-E95D1B4636C6}">
      <dgm:prSet/>
      <dgm:spPr/>
      <dgm:t>
        <a:bodyPr/>
        <a:lstStyle/>
        <a:p>
          <a:endParaRPr lang="en-US"/>
        </a:p>
      </dgm:t>
    </dgm:pt>
    <dgm:pt modelId="{C977813A-E26A-4486-905C-D29EC3AF100F}" type="sibTrans" cxnId="{3E5629F0-D29E-417E-B647-E95D1B4636C6}">
      <dgm:prSet/>
      <dgm:spPr/>
      <dgm:t>
        <a:bodyPr/>
        <a:lstStyle/>
        <a:p>
          <a:endParaRPr lang="en-US"/>
        </a:p>
      </dgm:t>
    </dgm:pt>
    <dgm:pt modelId="{5345908B-E774-41E6-8706-584CF6A95312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 err="1">
              <a:latin typeface="Lucida Fax" panose="02060602050505020204" pitchFamily="18" charset="0"/>
            </a:rPr>
            <a:t>Gericht</a:t>
          </a:r>
          <a:endParaRPr lang="en-US" dirty="0">
            <a:latin typeface="Lucida Fax" panose="02060602050505020204" pitchFamily="18" charset="0"/>
          </a:endParaRPr>
        </a:p>
      </dgm:t>
    </dgm:pt>
    <dgm:pt modelId="{9ABA2128-C931-4345-9474-1AC0B1F1A123}" type="parTrans" cxnId="{BA180FB6-DE0F-47D1-8D96-1D730D9E1255}">
      <dgm:prSet/>
      <dgm:spPr/>
      <dgm:t>
        <a:bodyPr/>
        <a:lstStyle/>
        <a:p>
          <a:endParaRPr lang="en-US"/>
        </a:p>
      </dgm:t>
    </dgm:pt>
    <dgm:pt modelId="{3E7C908A-6BD1-4683-B74B-4010D6E4ED2B}" type="sibTrans" cxnId="{BA180FB6-DE0F-47D1-8D96-1D730D9E1255}">
      <dgm:prSet/>
      <dgm:spPr/>
      <dgm:t>
        <a:bodyPr/>
        <a:lstStyle/>
        <a:p>
          <a:endParaRPr lang="en-US"/>
        </a:p>
      </dgm:t>
    </dgm:pt>
    <dgm:pt modelId="{533CB3CD-3E87-4725-85E6-0F9D373BA44C}" type="pres">
      <dgm:prSet presAssocID="{E18E22B9-7299-40A4-A8A1-244C8D914BB1}" presName="root" presStyleCnt="0">
        <dgm:presLayoutVars>
          <dgm:dir/>
          <dgm:resizeHandles val="exact"/>
        </dgm:presLayoutVars>
      </dgm:prSet>
      <dgm:spPr/>
    </dgm:pt>
    <dgm:pt modelId="{2E611F37-9960-4C2F-8E3C-3E6D5238E773}" type="pres">
      <dgm:prSet presAssocID="{6B7E058F-CDEE-4278-BC73-9812E2009D5A}" presName="compNode" presStyleCnt="0"/>
      <dgm:spPr/>
    </dgm:pt>
    <dgm:pt modelId="{DF9F9789-B6E7-4D09-AC9E-1913B001AEF0}" type="pres">
      <dgm:prSet presAssocID="{6B7E058F-CDEE-4278-BC73-9812E2009D5A}" presName="iconRect" presStyleLbl="node1" presStyleIdx="0" presStyleCnt="2" custLinFactNeighborX="1693" custLinFactNeighborY="-75949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uktionshammer"/>
        </a:ext>
      </dgm:extLst>
    </dgm:pt>
    <dgm:pt modelId="{EE913CA5-F824-421B-A434-CED9546CCD7E}" type="pres">
      <dgm:prSet presAssocID="{6B7E058F-CDEE-4278-BC73-9812E2009D5A}" presName="iconSpace" presStyleCnt="0"/>
      <dgm:spPr/>
    </dgm:pt>
    <dgm:pt modelId="{E455CA7E-AD9F-4A95-95A5-8D86B9396DA1}" type="pres">
      <dgm:prSet presAssocID="{6B7E058F-CDEE-4278-BC73-9812E2009D5A}" presName="parTx" presStyleLbl="revTx" presStyleIdx="0" presStyleCnt="4" custLinFactY="-94188" custLinFactNeighborX="2630" custLinFactNeighborY="-100000">
        <dgm:presLayoutVars>
          <dgm:chMax val="0"/>
          <dgm:chPref val="0"/>
        </dgm:presLayoutVars>
      </dgm:prSet>
      <dgm:spPr/>
    </dgm:pt>
    <dgm:pt modelId="{51E0344C-0A62-44E8-AB8F-5FC7264869EE}" type="pres">
      <dgm:prSet presAssocID="{6B7E058F-CDEE-4278-BC73-9812E2009D5A}" presName="txSpace" presStyleCnt="0"/>
      <dgm:spPr/>
    </dgm:pt>
    <dgm:pt modelId="{6C30E4E2-3759-4BF3-8EB6-3AF5F7E403BD}" type="pres">
      <dgm:prSet presAssocID="{6B7E058F-CDEE-4278-BC73-9812E2009D5A}" presName="desTx" presStyleLbl="revTx" presStyleIdx="1" presStyleCnt="4" custScaleX="134307" custScaleY="190373" custLinFactNeighborX="13496" custLinFactNeighborY="19440">
        <dgm:presLayoutVars/>
      </dgm:prSet>
      <dgm:spPr/>
    </dgm:pt>
    <dgm:pt modelId="{6E4BFE34-7F6F-47A4-839C-77E7349A4AC2}" type="pres">
      <dgm:prSet presAssocID="{C977813A-E26A-4486-905C-D29EC3AF100F}" presName="sibTrans" presStyleCnt="0"/>
      <dgm:spPr/>
    </dgm:pt>
    <dgm:pt modelId="{D9BB2103-FA8D-4E9C-AC45-F411E496BE7E}" type="pres">
      <dgm:prSet presAssocID="{5345908B-E774-41E6-8706-584CF6A95312}" presName="compNode" presStyleCnt="0"/>
      <dgm:spPr/>
    </dgm:pt>
    <dgm:pt modelId="{17F99EDD-98CF-47F3-B584-2461B58338C8}" type="pres">
      <dgm:prSet presAssocID="{5345908B-E774-41E6-8706-584CF6A95312}" presName="iconRect" presStyleLbl="node1" presStyleIdx="1" presStyleCnt="2" custScaleX="91231" custScaleY="91231" custLinFactNeighborX="-45897" custLinFactNeighborY="-73856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ichter"/>
        </a:ext>
      </dgm:extLst>
    </dgm:pt>
    <dgm:pt modelId="{13940661-9BD6-4EB7-8241-2988F46F8BED}" type="pres">
      <dgm:prSet presAssocID="{5345908B-E774-41E6-8706-584CF6A95312}" presName="iconSpace" presStyleCnt="0"/>
      <dgm:spPr/>
    </dgm:pt>
    <dgm:pt modelId="{5F800E0B-1853-49F6-8980-A1049430B102}" type="pres">
      <dgm:prSet presAssocID="{5345908B-E774-41E6-8706-584CF6A95312}" presName="parTx" presStyleLbl="revTx" presStyleIdx="2" presStyleCnt="4" custLinFactY="-93778" custLinFactNeighborX="-17574" custLinFactNeighborY="-100000">
        <dgm:presLayoutVars>
          <dgm:chMax val="0"/>
          <dgm:chPref val="0"/>
        </dgm:presLayoutVars>
      </dgm:prSet>
      <dgm:spPr/>
    </dgm:pt>
    <dgm:pt modelId="{404023F1-C47F-4E70-AF54-D1CB3B56D4E9}" type="pres">
      <dgm:prSet presAssocID="{5345908B-E774-41E6-8706-584CF6A95312}" presName="txSpace" presStyleCnt="0"/>
      <dgm:spPr/>
    </dgm:pt>
    <dgm:pt modelId="{A8C93DA8-5B78-4396-8424-908E8A564637}" type="pres">
      <dgm:prSet presAssocID="{5345908B-E774-41E6-8706-584CF6A95312}" presName="desTx" presStyleLbl="revTx" presStyleIdx="3" presStyleCnt="4">
        <dgm:presLayoutVars/>
      </dgm:prSet>
      <dgm:spPr/>
    </dgm:pt>
  </dgm:ptLst>
  <dgm:cxnLst>
    <dgm:cxn modelId="{9610AB0A-DDBE-4DB7-8D4E-EE6EBD9C05AC}" type="presOf" srcId="{5345908B-E774-41E6-8706-584CF6A95312}" destId="{5F800E0B-1853-49F6-8980-A1049430B102}" srcOrd="0" destOrd="0" presId="urn:microsoft.com/office/officeart/2018/5/layout/CenteredIconLabelDescriptionList"/>
    <dgm:cxn modelId="{6B004E29-95FE-42E6-8983-B61A0DCB319E}" type="presOf" srcId="{E18E22B9-7299-40A4-A8A1-244C8D914BB1}" destId="{533CB3CD-3E87-4725-85E6-0F9D373BA44C}" srcOrd="0" destOrd="0" presId="urn:microsoft.com/office/officeart/2018/5/layout/CenteredIconLabelDescriptionList"/>
    <dgm:cxn modelId="{BA180FB6-DE0F-47D1-8D96-1D730D9E1255}" srcId="{E18E22B9-7299-40A4-A8A1-244C8D914BB1}" destId="{5345908B-E774-41E6-8706-584CF6A95312}" srcOrd="1" destOrd="0" parTransId="{9ABA2128-C931-4345-9474-1AC0B1F1A123}" sibTransId="{3E7C908A-6BD1-4683-B74B-4010D6E4ED2B}"/>
    <dgm:cxn modelId="{ECE51DE7-0A5D-4D01-842C-06D831DE161F}" type="presOf" srcId="{6B7E058F-CDEE-4278-BC73-9812E2009D5A}" destId="{E455CA7E-AD9F-4A95-95A5-8D86B9396DA1}" srcOrd="0" destOrd="0" presId="urn:microsoft.com/office/officeart/2018/5/layout/CenteredIconLabelDescriptionList"/>
    <dgm:cxn modelId="{3E5629F0-D29E-417E-B647-E95D1B4636C6}" srcId="{E18E22B9-7299-40A4-A8A1-244C8D914BB1}" destId="{6B7E058F-CDEE-4278-BC73-9812E2009D5A}" srcOrd="0" destOrd="0" parTransId="{B161BC0C-076D-452C-A568-75367710E623}" sibTransId="{C977813A-E26A-4486-905C-D29EC3AF100F}"/>
    <dgm:cxn modelId="{F9B06285-DF87-4BBA-BC9D-BEFD5FABD2F1}" type="presParOf" srcId="{533CB3CD-3E87-4725-85E6-0F9D373BA44C}" destId="{2E611F37-9960-4C2F-8E3C-3E6D5238E773}" srcOrd="0" destOrd="0" presId="urn:microsoft.com/office/officeart/2018/5/layout/CenteredIconLabelDescriptionList"/>
    <dgm:cxn modelId="{24FACC0C-C1E2-4346-9804-78336709890B}" type="presParOf" srcId="{2E611F37-9960-4C2F-8E3C-3E6D5238E773}" destId="{DF9F9789-B6E7-4D09-AC9E-1913B001AEF0}" srcOrd="0" destOrd="0" presId="urn:microsoft.com/office/officeart/2018/5/layout/CenteredIconLabelDescriptionList"/>
    <dgm:cxn modelId="{0528412B-3662-4861-B8E5-53284FC5C56D}" type="presParOf" srcId="{2E611F37-9960-4C2F-8E3C-3E6D5238E773}" destId="{EE913CA5-F824-421B-A434-CED9546CCD7E}" srcOrd="1" destOrd="0" presId="urn:microsoft.com/office/officeart/2018/5/layout/CenteredIconLabelDescriptionList"/>
    <dgm:cxn modelId="{91E63FC6-323C-4D4E-9C0B-B746D811F921}" type="presParOf" srcId="{2E611F37-9960-4C2F-8E3C-3E6D5238E773}" destId="{E455CA7E-AD9F-4A95-95A5-8D86B9396DA1}" srcOrd="2" destOrd="0" presId="urn:microsoft.com/office/officeart/2018/5/layout/CenteredIconLabelDescriptionList"/>
    <dgm:cxn modelId="{99E3D799-9AB6-45E2-9862-BA76B949EA84}" type="presParOf" srcId="{2E611F37-9960-4C2F-8E3C-3E6D5238E773}" destId="{51E0344C-0A62-44E8-AB8F-5FC7264869EE}" srcOrd="3" destOrd="0" presId="urn:microsoft.com/office/officeart/2018/5/layout/CenteredIconLabelDescriptionList"/>
    <dgm:cxn modelId="{B1352580-BF08-4120-9DE8-6941D15BD015}" type="presParOf" srcId="{2E611F37-9960-4C2F-8E3C-3E6D5238E773}" destId="{6C30E4E2-3759-4BF3-8EB6-3AF5F7E403BD}" srcOrd="4" destOrd="0" presId="urn:microsoft.com/office/officeart/2018/5/layout/CenteredIconLabelDescriptionList"/>
    <dgm:cxn modelId="{7120F35F-9831-4DAF-A300-774C34F5E14E}" type="presParOf" srcId="{533CB3CD-3E87-4725-85E6-0F9D373BA44C}" destId="{6E4BFE34-7F6F-47A4-839C-77E7349A4AC2}" srcOrd="1" destOrd="0" presId="urn:microsoft.com/office/officeart/2018/5/layout/CenteredIconLabelDescriptionList"/>
    <dgm:cxn modelId="{5E156D9F-79EF-4DBA-AC43-060379CF45E9}" type="presParOf" srcId="{533CB3CD-3E87-4725-85E6-0F9D373BA44C}" destId="{D9BB2103-FA8D-4E9C-AC45-F411E496BE7E}" srcOrd="2" destOrd="0" presId="urn:microsoft.com/office/officeart/2018/5/layout/CenteredIconLabelDescriptionList"/>
    <dgm:cxn modelId="{AB2D694F-2DC6-4953-8A5D-BD9037DE8170}" type="presParOf" srcId="{D9BB2103-FA8D-4E9C-AC45-F411E496BE7E}" destId="{17F99EDD-98CF-47F3-B584-2461B58338C8}" srcOrd="0" destOrd="0" presId="urn:microsoft.com/office/officeart/2018/5/layout/CenteredIconLabelDescriptionList"/>
    <dgm:cxn modelId="{A3D654AF-F6F9-4C8C-AEE6-48D444AD66E1}" type="presParOf" srcId="{D9BB2103-FA8D-4E9C-AC45-F411E496BE7E}" destId="{13940661-9BD6-4EB7-8241-2988F46F8BED}" srcOrd="1" destOrd="0" presId="urn:microsoft.com/office/officeart/2018/5/layout/CenteredIconLabelDescriptionList"/>
    <dgm:cxn modelId="{705EADA0-11D0-4B1B-BD06-FA83034232BD}" type="presParOf" srcId="{D9BB2103-FA8D-4E9C-AC45-F411E496BE7E}" destId="{5F800E0B-1853-49F6-8980-A1049430B102}" srcOrd="2" destOrd="0" presId="urn:microsoft.com/office/officeart/2018/5/layout/CenteredIconLabelDescriptionList"/>
    <dgm:cxn modelId="{39B304A8-165E-4E95-8CEB-BF09F5802F1B}" type="presParOf" srcId="{D9BB2103-FA8D-4E9C-AC45-F411E496BE7E}" destId="{404023F1-C47F-4E70-AF54-D1CB3B56D4E9}" srcOrd="3" destOrd="0" presId="urn:microsoft.com/office/officeart/2018/5/layout/CenteredIconLabelDescriptionList"/>
    <dgm:cxn modelId="{FD7D1A18-2FBF-4E6C-A433-CA16A8B76095}" type="presParOf" srcId="{D9BB2103-FA8D-4E9C-AC45-F411E496BE7E}" destId="{A8C93DA8-5B78-4396-8424-908E8A564637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3DD6F1C-A655-43B4-B0CD-784B9D5F794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4D0983-CFBC-4CE9-AE90-5F6F143E8FA7}">
      <dgm:prSet custT="1"/>
      <dgm:spPr/>
      <dgm:t>
        <a:bodyPr/>
        <a:lstStyle/>
        <a:p>
          <a:r>
            <a:rPr lang="en-US" sz="1800" b="0" u="sng" dirty="0">
              <a:latin typeface="Lucida Fax" panose="02060602050505020204" pitchFamily="18" charset="0"/>
            </a:rPr>
            <a:t>Keine </a:t>
          </a:r>
          <a:r>
            <a:rPr lang="en-US" sz="1800" b="0" dirty="0">
              <a:latin typeface="Lucida Fax" panose="02060602050505020204" pitchFamily="18" charset="0"/>
            </a:rPr>
            <a:t>außergewöhnlichen Umstände</a:t>
          </a:r>
          <a:r>
            <a:rPr lang="en-US" sz="1800" dirty="0">
              <a:latin typeface="Lucida Fax" panose="02060602050505020204" pitchFamily="18" charset="0"/>
            </a:rPr>
            <a:t>:</a:t>
          </a:r>
        </a:p>
      </dgm:t>
    </dgm:pt>
    <dgm:pt modelId="{E8E25DB7-32B5-4F48-BFC7-4882E111FEC1}" type="parTrans" cxnId="{FA54BA50-71E8-4E89-9468-2953FD68DA50}">
      <dgm:prSet/>
      <dgm:spPr/>
      <dgm:t>
        <a:bodyPr/>
        <a:lstStyle/>
        <a:p>
          <a:endParaRPr lang="en-US"/>
        </a:p>
      </dgm:t>
    </dgm:pt>
    <dgm:pt modelId="{0D847415-0416-40D0-980E-D755902B94F3}" type="sibTrans" cxnId="{FA54BA50-71E8-4E89-9468-2953FD68DA50}">
      <dgm:prSet/>
      <dgm:spPr/>
      <dgm:t>
        <a:bodyPr/>
        <a:lstStyle/>
        <a:p>
          <a:endParaRPr lang="en-US"/>
        </a:p>
      </dgm:t>
    </dgm:pt>
    <dgm:pt modelId="{822AF17F-6F41-476C-905D-8F775118F18F}">
      <dgm:prSet custT="1"/>
      <dgm:spPr/>
      <dgm:t>
        <a:bodyPr/>
        <a:lstStyle/>
        <a:p>
          <a:pPr marL="450000" indent="-360000">
            <a:lnSpc>
              <a:spcPct val="100000"/>
            </a:lnSpc>
            <a:spcBef>
              <a:spcPts val="1200"/>
            </a:spcBef>
            <a:spcAft>
              <a:spcPts val="1400"/>
            </a:spcAft>
            <a:buClr>
              <a:schemeClr val="accent1"/>
            </a:buClr>
            <a:buFont typeface="Wingdings" panose="05000000000000000000" pitchFamily="2" charset="2"/>
            <a:buChar char="v"/>
          </a:pPr>
          <a:r>
            <a:rPr lang="en-US" sz="1800" b="1" dirty="0">
              <a:latin typeface="Lucida Fax" panose="02060602050505020204" pitchFamily="18" charset="0"/>
            </a:rPr>
            <a:t>Streiks</a:t>
          </a:r>
          <a:r>
            <a:rPr lang="de-DE" sz="1800" dirty="0">
              <a:latin typeface="Lucida Fax" panose="02060602050505020204" pitchFamily="18" charset="0"/>
            </a:rPr>
            <a:t> wegen Forderungen von </a:t>
          </a:r>
          <a:r>
            <a:rPr lang="de-DE" sz="1800" b="1" dirty="0">
              <a:latin typeface="Lucida Fax" panose="02060602050505020204" pitchFamily="18" charset="0"/>
            </a:rPr>
            <a:t>Dienstnehmern gegenüber Airlines.</a:t>
          </a:r>
          <a:r>
            <a:rPr lang="en-US" sz="1800" b="0" dirty="0">
              <a:latin typeface="Lucida Fax" panose="02060602050505020204" pitchFamily="18" charset="0"/>
            </a:rPr>
            <a:t> </a:t>
          </a:r>
          <a:endParaRPr lang="en-US" sz="1800" b="1" dirty="0">
            <a:latin typeface="Lucida Fax" panose="02060602050505020204" pitchFamily="18" charset="0"/>
          </a:endParaRPr>
        </a:p>
      </dgm:t>
    </dgm:pt>
    <dgm:pt modelId="{F8E63D2E-A6A2-4542-AD13-F483ABA06571}" type="parTrans" cxnId="{220DDD87-26C4-4A05-BB66-B21C8D532819}">
      <dgm:prSet/>
      <dgm:spPr/>
      <dgm:t>
        <a:bodyPr/>
        <a:lstStyle/>
        <a:p>
          <a:endParaRPr lang="en-US"/>
        </a:p>
      </dgm:t>
    </dgm:pt>
    <dgm:pt modelId="{AEC783B3-9D2F-4BBB-812C-08A29E330110}" type="sibTrans" cxnId="{220DDD87-26C4-4A05-BB66-B21C8D532819}">
      <dgm:prSet/>
      <dgm:spPr/>
      <dgm:t>
        <a:bodyPr/>
        <a:lstStyle/>
        <a:p>
          <a:endParaRPr lang="en-US"/>
        </a:p>
      </dgm:t>
    </dgm:pt>
    <dgm:pt modelId="{3720877A-28F3-457F-866D-6D98E5133010}">
      <dgm:prSet custT="1"/>
      <dgm:spPr/>
      <dgm:t>
        <a:bodyPr/>
        <a:lstStyle/>
        <a:p>
          <a:pPr marL="450000" indent="-360000">
            <a:lnSpc>
              <a:spcPct val="100000"/>
            </a:lnSpc>
            <a:spcBef>
              <a:spcPts val="1200"/>
            </a:spcBef>
            <a:spcAft>
              <a:spcPts val="1400"/>
            </a:spcAft>
            <a:buClr>
              <a:schemeClr val="accent1"/>
            </a:buClr>
            <a:buFont typeface="Wingdings" panose="05000000000000000000" pitchFamily="2" charset="2"/>
            <a:buChar char="v"/>
          </a:pPr>
          <a:r>
            <a:rPr lang="de-DE" sz="1800" b="1" dirty="0">
              <a:latin typeface="Lucida Fax" panose="02060602050505020204" pitchFamily="18" charset="0"/>
            </a:rPr>
            <a:t>Streiks</a:t>
          </a:r>
          <a:r>
            <a:rPr lang="de-DE" sz="1800" b="0" dirty="0">
              <a:latin typeface="Lucida Fax" panose="02060602050505020204" pitchFamily="18" charset="0"/>
            </a:rPr>
            <a:t> der </a:t>
          </a:r>
          <a:r>
            <a:rPr lang="de-DE" sz="1800" b="1" dirty="0">
              <a:latin typeface="Lucida Fax" panose="02060602050505020204" pitchFamily="18" charset="0"/>
            </a:rPr>
            <a:t>Dienstnehmer</a:t>
          </a:r>
          <a:r>
            <a:rPr lang="de-DE" sz="1800" b="0" dirty="0">
              <a:latin typeface="Lucida Fax" panose="02060602050505020204" pitchFamily="18" charset="0"/>
            </a:rPr>
            <a:t> </a:t>
          </a:r>
          <a:r>
            <a:rPr lang="de-DE" sz="1800" b="1" dirty="0">
              <a:latin typeface="Lucida Fax" panose="02060602050505020204" pitchFamily="18" charset="0"/>
            </a:rPr>
            <a:t>eingesetzter Unternehmen </a:t>
          </a:r>
          <a:r>
            <a:rPr lang="de-DE" sz="1800" b="0" dirty="0">
              <a:latin typeface="Lucida Fax" panose="02060602050505020204" pitchFamily="18" charset="0"/>
            </a:rPr>
            <a:t>(ZB. Bodenabfertigung).</a:t>
          </a:r>
          <a:endParaRPr lang="en-US" sz="1800" b="0" dirty="0">
            <a:latin typeface="Lucida Fax" panose="02060602050505020204" pitchFamily="18" charset="0"/>
          </a:endParaRPr>
        </a:p>
      </dgm:t>
    </dgm:pt>
    <dgm:pt modelId="{D3DE50D1-56D7-455F-871F-70B8255C28B6}" type="parTrans" cxnId="{020E0F56-D877-4970-85C0-16583F3B6695}">
      <dgm:prSet/>
      <dgm:spPr/>
      <dgm:t>
        <a:bodyPr/>
        <a:lstStyle/>
        <a:p>
          <a:endParaRPr lang="en-US"/>
        </a:p>
      </dgm:t>
    </dgm:pt>
    <dgm:pt modelId="{A079878B-BA21-4CA1-8F49-6C32208C1FFB}" type="sibTrans" cxnId="{020E0F56-D877-4970-85C0-16583F3B6695}">
      <dgm:prSet/>
      <dgm:spPr/>
      <dgm:t>
        <a:bodyPr/>
        <a:lstStyle/>
        <a:p>
          <a:endParaRPr lang="en-US"/>
        </a:p>
      </dgm:t>
    </dgm:pt>
    <dgm:pt modelId="{65F78B51-82EE-4D04-B9CC-B272416C2395}">
      <dgm:prSet custT="1"/>
      <dgm:spPr/>
      <dgm:t>
        <a:bodyPr/>
        <a:lstStyle/>
        <a:p>
          <a:r>
            <a:rPr lang="en-US" sz="1800" dirty="0">
              <a:latin typeface="Lucida Fax" panose="02060602050505020204" pitchFamily="18" charset="0"/>
            </a:rPr>
            <a:t> Noch nicht umfassend geklärt:</a:t>
          </a:r>
        </a:p>
      </dgm:t>
    </dgm:pt>
    <dgm:pt modelId="{EF7DFB09-3F76-4E54-A7C2-B3A525D6CA3B}" type="parTrans" cxnId="{395A08F3-ABD9-4DE1-9815-54AB3A4CBF2A}">
      <dgm:prSet/>
      <dgm:spPr/>
      <dgm:t>
        <a:bodyPr/>
        <a:lstStyle/>
        <a:p>
          <a:endParaRPr lang="en-US"/>
        </a:p>
      </dgm:t>
    </dgm:pt>
    <dgm:pt modelId="{66B18ECD-F055-44F2-9162-8E4ADB00E42C}" type="sibTrans" cxnId="{395A08F3-ABD9-4DE1-9815-54AB3A4CBF2A}">
      <dgm:prSet/>
      <dgm:spPr/>
      <dgm:t>
        <a:bodyPr/>
        <a:lstStyle/>
        <a:p>
          <a:endParaRPr lang="en-US"/>
        </a:p>
      </dgm:t>
    </dgm:pt>
    <dgm:pt modelId="{CF088D68-1A7B-408B-9EF4-FBFAC1F564F7}">
      <dgm:prSet custT="1"/>
      <dgm:spPr/>
      <dgm:t>
        <a:bodyPr/>
        <a:lstStyle/>
        <a:p>
          <a:pPr marL="450000" indent="-360000">
            <a:lnSpc>
              <a:spcPct val="100000"/>
            </a:lnSpc>
            <a:spcBef>
              <a:spcPts val="1200"/>
            </a:spcBef>
            <a:spcAft>
              <a:spcPts val="1400"/>
            </a:spcAft>
            <a:buClr>
              <a:schemeClr val="accent1"/>
            </a:buClr>
            <a:buFont typeface="Wingdings" panose="05000000000000000000" pitchFamily="2" charset="2"/>
            <a:buChar char="v"/>
          </a:pPr>
          <a:r>
            <a:rPr lang="en-US" sz="18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Lucida Fax" panose="02060602050505020204" pitchFamily="18" charset="0"/>
              <a:ea typeface="+mn-ea"/>
              <a:cs typeface="+mn-cs"/>
            </a:rPr>
            <a:t>Politische </a:t>
          </a:r>
          <a:r>
            <a:rPr lang="en-US" sz="1800" b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Lucida Fax" panose="02060602050505020204" pitchFamily="18" charset="0"/>
              <a:ea typeface="+mn-ea"/>
              <a:cs typeface="+mn-cs"/>
            </a:rPr>
            <a:t>Streiks.</a:t>
          </a:r>
        </a:p>
      </dgm:t>
    </dgm:pt>
    <dgm:pt modelId="{9EA2ECC8-D665-4BD9-81DD-12C52885901A}" type="parTrans" cxnId="{D5B8DD93-8911-4D8D-9421-17E078933092}">
      <dgm:prSet/>
      <dgm:spPr/>
      <dgm:t>
        <a:bodyPr/>
        <a:lstStyle/>
        <a:p>
          <a:endParaRPr lang="en-US"/>
        </a:p>
      </dgm:t>
    </dgm:pt>
    <dgm:pt modelId="{DD6D9AC5-2C6A-4284-9EF7-B7F88EF82DA4}" type="sibTrans" cxnId="{D5B8DD93-8911-4D8D-9421-17E078933092}">
      <dgm:prSet/>
      <dgm:spPr/>
      <dgm:t>
        <a:bodyPr/>
        <a:lstStyle/>
        <a:p>
          <a:endParaRPr lang="en-US"/>
        </a:p>
      </dgm:t>
    </dgm:pt>
    <dgm:pt modelId="{6620AD04-322C-41A6-BE1E-B3DC45F3346C}">
      <dgm:prSet custT="1"/>
      <dgm:spPr/>
      <dgm:t>
        <a:bodyPr/>
        <a:lstStyle/>
        <a:p>
          <a:pPr marL="450000" indent="-360000">
            <a:lnSpc>
              <a:spcPct val="100000"/>
            </a:lnSpc>
            <a:spcBef>
              <a:spcPts val="1200"/>
            </a:spcBef>
            <a:spcAft>
              <a:spcPts val="1400"/>
            </a:spcAft>
            <a:buClr>
              <a:schemeClr val="accent1"/>
            </a:buClr>
            <a:buFont typeface="Wingdings" panose="05000000000000000000" pitchFamily="2" charset="2"/>
            <a:buChar char="v"/>
          </a:pPr>
          <a:r>
            <a:rPr lang="de-DE" sz="1800" b="0" u="sng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Lucida Fax" panose="02060602050505020204" pitchFamily="18" charset="0"/>
              <a:ea typeface="+mn-ea"/>
              <a:cs typeface="+mn-cs"/>
            </a:rPr>
            <a:t>Außerhalb</a:t>
          </a:r>
          <a:r>
            <a:rPr lang="de-DE" sz="1800" b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Lucida Fax" panose="02060602050505020204" pitchFamily="18" charset="0"/>
              <a:ea typeface="+mn-ea"/>
              <a:cs typeface="+mn-cs"/>
            </a:rPr>
            <a:t> der Tätigkeit des Luftfahrtunternehmens liegende Zielsetzung.</a:t>
          </a:r>
          <a:endParaRPr lang="en-US" sz="1800" b="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Lucida Fax" panose="02060602050505020204" pitchFamily="18" charset="0"/>
            <a:ea typeface="+mn-ea"/>
            <a:cs typeface="+mn-cs"/>
          </a:endParaRPr>
        </a:p>
      </dgm:t>
    </dgm:pt>
    <dgm:pt modelId="{64C8C28A-D3A1-4446-A25D-718BCAFC6E80}" type="parTrans" cxnId="{34D4F2C0-E1D0-4413-B0CF-8559766E1274}">
      <dgm:prSet/>
      <dgm:spPr/>
      <dgm:t>
        <a:bodyPr/>
        <a:lstStyle/>
        <a:p>
          <a:endParaRPr lang="de-AT"/>
        </a:p>
      </dgm:t>
    </dgm:pt>
    <dgm:pt modelId="{187DED15-9255-4550-A794-FEC97AAD3DBB}" type="sibTrans" cxnId="{34D4F2C0-E1D0-4413-B0CF-8559766E1274}">
      <dgm:prSet/>
      <dgm:spPr/>
      <dgm:t>
        <a:bodyPr/>
        <a:lstStyle/>
        <a:p>
          <a:endParaRPr lang="de-AT"/>
        </a:p>
      </dgm:t>
    </dgm:pt>
    <dgm:pt modelId="{F9506929-5CAC-4FCF-826C-972CD5B82C87}">
      <dgm:prSet/>
      <dgm:spPr/>
      <dgm:t>
        <a:bodyPr/>
        <a:lstStyle/>
        <a:p>
          <a:pPr marL="450000" indent="-360000">
            <a:lnSpc>
              <a:spcPct val="100000"/>
            </a:lnSpc>
            <a:spcBef>
              <a:spcPts val="1200"/>
            </a:spcBef>
            <a:spcAft>
              <a:spcPts val="1400"/>
            </a:spcAft>
            <a:buClr>
              <a:schemeClr val="accent1"/>
            </a:buClr>
            <a:buFont typeface="Wingdings" panose="05000000000000000000" pitchFamily="2" charset="2"/>
            <a:buChar char="v"/>
          </a:pPr>
          <a:r>
            <a:rPr lang="en-US" sz="1800" b="0" dirty="0">
              <a:latin typeface="Lucida Fax" panose="02060602050505020204" pitchFamily="18" charset="0"/>
            </a:rPr>
            <a:t>Diese Streiks sind nach dem EuGH Teil der </a:t>
          </a:r>
          <a:r>
            <a:rPr lang="de-DE" sz="1800" b="0" u="sng" dirty="0">
              <a:latin typeface="Lucida Fax" panose="02060602050505020204" pitchFamily="18" charset="0"/>
            </a:rPr>
            <a:t>normalen Ausübung der Tätigkeit </a:t>
          </a:r>
          <a:r>
            <a:rPr lang="de-DE" sz="1800" b="0" dirty="0">
              <a:latin typeface="Lucida Fax" panose="02060602050505020204" pitchFamily="18" charset="0"/>
            </a:rPr>
            <a:t>einer Airline (</a:t>
          </a:r>
          <a:r>
            <a:rPr lang="de-AT" sz="1800" b="0" dirty="0">
              <a:latin typeface="Lucida Fax" panose="02060602050505020204" pitchFamily="18" charset="0"/>
            </a:rPr>
            <a:t>C 195/17).</a:t>
          </a:r>
          <a:endParaRPr lang="en-US" sz="1800" b="1" dirty="0">
            <a:latin typeface="Lucida Fax" panose="02060602050505020204" pitchFamily="18" charset="0"/>
          </a:endParaRPr>
        </a:p>
      </dgm:t>
    </dgm:pt>
    <dgm:pt modelId="{75D37EEB-FB6B-4E0A-A04B-DDD59ADE34A2}" type="sibTrans" cxnId="{571DF65F-3630-4531-9B69-733108A072AD}">
      <dgm:prSet/>
      <dgm:spPr/>
      <dgm:t>
        <a:bodyPr/>
        <a:lstStyle/>
        <a:p>
          <a:endParaRPr lang="de-AT"/>
        </a:p>
      </dgm:t>
    </dgm:pt>
    <dgm:pt modelId="{8EAEEC7A-7ADA-41F7-B907-CB04D52F65C3}" type="parTrans" cxnId="{571DF65F-3630-4531-9B69-733108A072AD}">
      <dgm:prSet/>
      <dgm:spPr/>
      <dgm:t>
        <a:bodyPr/>
        <a:lstStyle/>
        <a:p>
          <a:endParaRPr lang="de-AT"/>
        </a:p>
      </dgm:t>
    </dgm:pt>
    <dgm:pt modelId="{B56FBE47-A642-4A5F-AE33-95BEBBA29404}" type="pres">
      <dgm:prSet presAssocID="{93DD6F1C-A655-43B4-B0CD-784B9D5F7943}" presName="linear" presStyleCnt="0">
        <dgm:presLayoutVars>
          <dgm:dir/>
          <dgm:animLvl val="lvl"/>
          <dgm:resizeHandles val="exact"/>
        </dgm:presLayoutVars>
      </dgm:prSet>
      <dgm:spPr/>
    </dgm:pt>
    <dgm:pt modelId="{59F114A3-41B8-4EC9-8CE8-A9C0AC82E999}" type="pres">
      <dgm:prSet presAssocID="{AA4D0983-CFBC-4CE9-AE90-5F6F143E8FA7}" presName="parentLin" presStyleCnt="0"/>
      <dgm:spPr/>
    </dgm:pt>
    <dgm:pt modelId="{885F2694-0BC9-4E63-ADE5-6E4455FFFBA5}" type="pres">
      <dgm:prSet presAssocID="{AA4D0983-CFBC-4CE9-AE90-5F6F143E8FA7}" presName="parentLeftMargin" presStyleLbl="node1" presStyleIdx="0" presStyleCnt="2"/>
      <dgm:spPr/>
    </dgm:pt>
    <dgm:pt modelId="{FF0FCBE8-34C0-4313-A894-F426E0694675}" type="pres">
      <dgm:prSet presAssocID="{AA4D0983-CFBC-4CE9-AE90-5F6F143E8FA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1FE49DB-AC74-4709-A984-0155E8F21BE0}" type="pres">
      <dgm:prSet presAssocID="{AA4D0983-CFBC-4CE9-AE90-5F6F143E8FA7}" presName="negativeSpace" presStyleCnt="0"/>
      <dgm:spPr/>
    </dgm:pt>
    <dgm:pt modelId="{4CD42AFC-22CE-42F0-9F9D-9AC8185A7741}" type="pres">
      <dgm:prSet presAssocID="{AA4D0983-CFBC-4CE9-AE90-5F6F143E8FA7}" presName="childText" presStyleLbl="conFgAcc1" presStyleIdx="0" presStyleCnt="2" custLinFactNeighborY="-4800">
        <dgm:presLayoutVars>
          <dgm:bulletEnabled val="1"/>
        </dgm:presLayoutVars>
      </dgm:prSet>
      <dgm:spPr/>
    </dgm:pt>
    <dgm:pt modelId="{B2544EBA-A15A-4EE0-9899-F646842851C1}" type="pres">
      <dgm:prSet presAssocID="{0D847415-0416-40D0-980E-D755902B94F3}" presName="spaceBetweenRectangles" presStyleCnt="0"/>
      <dgm:spPr/>
    </dgm:pt>
    <dgm:pt modelId="{4054D00B-3242-4DC7-BEAE-3459D5A6F2AE}" type="pres">
      <dgm:prSet presAssocID="{65F78B51-82EE-4D04-B9CC-B272416C2395}" presName="parentLin" presStyleCnt="0"/>
      <dgm:spPr/>
    </dgm:pt>
    <dgm:pt modelId="{8C2357E7-6756-4375-A6B6-B3AFA8435DAE}" type="pres">
      <dgm:prSet presAssocID="{65F78B51-82EE-4D04-B9CC-B272416C2395}" presName="parentLeftMargin" presStyleLbl="node1" presStyleIdx="0" presStyleCnt="2"/>
      <dgm:spPr/>
    </dgm:pt>
    <dgm:pt modelId="{0DFCE08F-51D7-4E04-822B-23B08331CE3D}" type="pres">
      <dgm:prSet presAssocID="{65F78B51-82EE-4D04-B9CC-B272416C239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9657B476-46A7-447B-9A38-8D0469B7FB84}" type="pres">
      <dgm:prSet presAssocID="{65F78B51-82EE-4D04-B9CC-B272416C2395}" presName="negativeSpace" presStyleCnt="0"/>
      <dgm:spPr/>
    </dgm:pt>
    <dgm:pt modelId="{7691E8FA-B6CA-438C-A286-A07BCEB8E836}" type="pres">
      <dgm:prSet presAssocID="{65F78B51-82EE-4D04-B9CC-B272416C2395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912A1A03-B97A-40FA-A5AA-2A3F14664FFA}" type="presOf" srcId="{AA4D0983-CFBC-4CE9-AE90-5F6F143E8FA7}" destId="{FF0FCBE8-34C0-4313-A894-F426E0694675}" srcOrd="1" destOrd="0" presId="urn:microsoft.com/office/officeart/2005/8/layout/list1"/>
    <dgm:cxn modelId="{C5B09532-DD55-4144-B163-454B09DB07DB}" type="presOf" srcId="{AA4D0983-CFBC-4CE9-AE90-5F6F143E8FA7}" destId="{885F2694-0BC9-4E63-ADE5-6E4455FFFBA5}" srcOrd="0" destOrd="0" presId="urn:microsoft.com/office/officeart/2005/8/layout/list1"/>
    <dgm:cxn modelId="{571DF65F-3630-4531-9B69-733108A072AD}" srcId="{AA4D0983-CFBC-4CE9-AE90-5F6F143E8FA7}" destId="{F9506929-5CAC-4FCF-826C-972CD5B82C87}" srcOrd="2" destOrd="0" parTransId="{8EAEEC7A-7ADA-41F7-B907-CB04D52F65C3}" sibTransId="{75D37EEB-FB6B-4E0A-A04B-DDD59ADE34A2}"/>
    <dgm:cxn modelId="{6EFF1767-77CA-4384-B91B-A17EBBD340BD}" type="presOf" srcId="{93DD6F1C-A655-43B4-B0CD-784B9D5F7943}" destId="{B56FBE47-A642-4A5F-AE33-95BEBBA29404}" srcOrd="0" destOrd="0" presId="urn:microsoft.com/office/officeart/2005/8/layout/list1"/>
    <dgm:cxn modelId="{FA54BA50-71E8-4E89-9468-2953FD68DA50}" srcId="{93DD6F1C-A655-43B4-B0CD-784B9D5F7943}" destId="{AA4D0983-CFBC-4CE9-AE90-5F6F143E8FA7}" srcOrd="0" destOrd="0" parTransId="{E8E25DB7-32B5-4F48-BFC7-4882E111FEC1}" sibTransId="{0D847415-0416-40D0-980E-D755902B94F3}"/>
    <dgm:cxn modelId="{020E0F56-D877-4970-85C0-16583F3B6695}" srcId="{AA4D0983-CFBC-4CE9-AE90-5F6F143E8FA7}" destId="{3720877A-28F3-457F-866D-6D98E5133010}" srcOrd="1" destOrd="0" parTransId="{D3DE50D1-56D7-455F-871F-70B8255C28B6}" sibTransId="{A079878B-BA21-4CA1-8F49-6C32208C1FFB}"/>
    <dgm:cxn modelId="{220DDD87-26C4-4A05-BB66-B21C8D532819}" srcId="{AA4D0983-CFBC-4CE9-AE90-5F6F143E8FA7}" destId="{822AF17F-6F41-476C-905D-8F775118F18F}" srcOrd="0" destOrd="0" parTransId="{F8E63D2E-A6A2-4542-AD13-F483ABA06571}" sibTransId="{AEC783B3-9D2F-4BBB-812C-08A29E330110}"/>
    <dgm:cxn modelId="{5C0D998E-341D-461B-97AA-835C91756BD3}" type="presOf" srcId="{3720877A-28F3-457F-866D-6D98E5133010}" destId="{4CD42AFC-22CE-42F0-9F9D-9AC8185A7741}" srcOrd="0" destOrd="1" presId="urn:microsoft.com/office/officeart/2005/8/layout/list1"/>
    <dgm:cxn modelId="{A9699692-6459-4357-9184-26881BA82240}" type="presOf" srcId="{65F78B51-82EE-4D04-B9CC-B272416C2395}" destId="{0DFCE08F-51D7-4E04-822B-23B08331CE3D}" srcOrd="1" destOrd="0" presId="urn:microsoft.com/office/officeart/2005/8/layout/list1"/>
    <dgm:cxn modelId="{D5B8DD93-8911-4D8D-9421-17E078933092}" srcId="{65F78B51-82EE-4D04-B9CC-B272416C2395}" destId="{CF088D68-1A7B-408B-9EF4-FBFAC1F564F7}" srcOrd="0" destOrd="0" parTransId="{9EA2ECC8-D665-4BD9-81DD-12C52885901A}" sibTransId="{DD6D9AC5-2C6A-4284-9EF7-B7F88EF82DA4}"/>
    <dgm:cxn modelId="{3B675198-4C29-4888-A222-2355C223ADE4}" type="presOf" srcId="{65F78B51-82EE-4D04-B9CC-B272416C2395}" destId="{8C2357E7-6756-4375-A6B6-B3AFA8435DAE}" srcOrd="0" destOrd="0" presId="urn:microsoft.com/office/officeart/2005/8/layout/list1"/>
    <dgm:cxn modelId="{34D4F2C0-E1D0-4413-B0CF-8559766E1274}" srcId="{65F78B51-82EE-4D04-B9CC-B272416C2395}" destId="{6620AD04-322C-41A6-BE1E-B3DC45F3346C}" srcOrd="1" destOrd="0" parTransId="{64C8C28A-D3A1-4446-A25D-718BCAFC6E80}" sibTransId="{187DED15-9255-4550-A794-FEC97AAD3DBB}"/>
    <dgm:cxn modelId="{322E56C6-0C88-4CAC-A5CC-807F369D8DFE}" type="presOf" srcId="{822AF17F-6F41-476C-905D-8F775118F18F}" destId="{4CD42AFC-22CE-42F0-9F9D-9AC8185A7741}" srcOrd="0" destOrd="0" presId="urn:microsoft.com/office/officeart/2005/8/layout/list1"/>
    <dgm:cxn modelId="{3B23B9D1-70A3-4878-B1E7-D6C529B83D34}" type="presOf" srcId="{6620AD04-322C-41A6-BE1E-B3DC45F3346C}" destId="{7691E8FA-B6CA-438C-A286-A07BCEB8E836}" srcOrd="0" destOrd="1" presId="urn:microsoft.com/office/officeart/2005/8/layout/list1"/>
    <dgm:cxn modelId="{2226C6EB-918E-4B6B-A708-690DCDD71C8C}" type="presOf" srcId="{F9506929-5CAC-4FCF-826C-972CD5B82C87}" destId="{4CD42AFC-22CE-42F0-9F9D-9AC8185A7741}" srcOrd="0" destOrd="2" presId="urn:microsoft.com/office/officeart/2005/8/layout/list1"/>
    <dgm:cxn modelId="{395A08F3-ABD9-4DE1-9815-54AB3A4CBF2A}" srcId="{93DD6F1C-A655-43B4-B0CD-784B9D5F7943}" destId="{65F78B51-82EE-4D04-B9CC-B272416C2395}" srcOrd="1" destOrd="0" parTransId="{EF7DFB09-3F76-4E54-A7C2-B3A525D6CA3B}" sibTransId="{66B18ECD-F055-44F2-9162-8E4ADB00E42C}"/>
    <dgm:cxn modelId="{796F08F9-D826-4C72-9BC3-DD42842009A4}" type="presOf" srcId="{CF088D68-1A7B-408B-9EF4-FBFAC1F564F7}" destId="{7691E8FA-B6CA-438C-A286-A07BCEB8E836}" srcOrd="0" destOrd="0" presId="urn:microsoft.com/office/officeart/2005/8/layout/list1"/>
    <dgm:cxn modelId="{2F64D854-2A16-43B3-BD81-DF36CB270107}" type="presParOf" srcId="{B56FBE47-A642-4A5F-AE33-95BEBBA29404}" destId="{59F114A3-41B8-4EC9-8CE8-A9C0AC82E999}" srcOrd="0" destOrd="0" presId="urn:microsoft.com/office/officeart/2005/8/layout/list1"/>
    <dgm:cxn modelId="{E39B320B-22BF-438A-B813-46A34B4F0960}" type="presParOf" srcId="{59F114A3-41B8-4EC9-8CE8-A9C0AC82E999}" destId="{885F2694-0BC9-4E63-ADE5-6E4455FFFBA5}" srcOrd="0" destOrd="0" presId="urn:microsoft.com/office/officeart/2005/8/layout/list1"/>
    <dgm:cxn modelId="{E1DB287A-1861-43C6-B6BC-DD06B4AA370A}" type="presParOf" srcId="{59F114A3-41B8-4EC9-8CE8-A9C0AC82E999}" destId="{FF0FCBE8-34C0-4313-A894-F426E0694675}" srcOrd="1" destOrd="0" presId="urn:microsoft.com/office/officeart/2005/8/layout/list1"/>
    <dgm:cxn modelId="{9560640F-17D9-424C-B697-55167743869D}" type="presParOf" srcId="{B56FBE47-A642-4A5F-AE33-95BEBBA29404}" destId="{31FE49DB-AC74-4709-A984-0155E8F21BE0}" srcOrd="1" destOrd="0" presId="urn:microsoft.com/office/officeart/2005/8/layout/list1"/>
    <dgm:cxn modelId="{5051DDAD-3018-4F5B-8262-FF92778907AC}" type="presParOf" srcId="{B56FBE47-A642-4A5F-AE33-95BEBBA29404}" destId="{4CD42AFC-22CE-42F0-9F9D-9AC8185A7741}" srcOrd="2" destOrd="0" presId="urn:microsoft.com/office/officeart/2005/8/layout/list1"/>
    <dgm:cxn modelId="{4379D5D1-BF72-49FF-879B-AA50926AD661}" type="presParOf" srcId="{B56FBE47-A642-4A5F-AE33-95BEBBA29404}" destId="{B2544EBA-A15A-4EE0-9899-F646842851C1}" srcOrd="3" destOrd="0" presId="urn:microsoft.com/office/officeart/2005/8/layout/list1"/>
    <dgm:cxn modelId="{5F89503F-9C40-4DB8-8F5F-BE14BAB4F91D}" type="presParOf" srcId="{B56FBE47-A642-4A5F-AE33-95BEBBA29404}" destId="{4054D00B-3242-4DC7-BEAE-3459D5A6F2AE}" srcOrd="4" destOrd="0" presId="urn:microsoft.com/office/officeart/2005/8/layout/list1"/>
    <dgm:cxn modelId="{D1F0DAD6-9BDE-431F-B8BF-8AEBC1F38F78}" type="presParOf" srcId="{4054D00B-3242-4DC7-BEAE-3459D5A6F2AE}" destId="{8C2357E7-6756-4375-A6B6-B3AFA8435DAE}" srcOrd="0" destOrd="0" presId="urn:microsoft.com/office/officeart/2005/8/layout/list1"/>
    <dgm:cxn modelId="{2518C7C6-D920-44D5-8254-B8C0CCAEDECA}" type="presParOf" srcId="{4054D00B-3242-4DC7-BEAE-3459D5A6F2AE}" destId="{0DFCE08F-51D7-4E04-822B-23B08331CE3D}" srcOrd="1" destOrd="0" presId="urn:microsoft.com/office/officeart/2005/8/layout/list1"/>
    <dgm:cxn modelId="{49DC65DE-A679-42F9-939D-BB8196F73ED4}" type="presParOf" srcId="{B56FBE47-A642-4A5F-AE33-95BEBBA29404}" destId="{9657B476-46A7-447B-9A38-8D0469B7FB84}" srcOrd="5" destOrd="0" presId="urn:microsoft.com/office/officeart/2005/8/layout/list1"/>
    <dgm:cxn modelId="{0C188631-1BC8-4C6F-AD55-2621BD68815B}" type="presParOf" srcId="{B56FBE47-A642-4A5F-AE33-95BEBBA29404}" destId="{7691E8FA-B6CA-438C-A286-A07BCEB8E836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BE5F8A-EFCC-462E-AA7B-2B9B6F61BB47}">
      <dsp:nvSpPr>
        <dsp:cNvPr id="0" name=""/>
        <dsp:cNvSpPr/>
      </dsp:nvSpPr>
      <dsp:spPr>
        <a:xfrm>
          <a:off x="0" y="1888"/>
          <a:ext cx="2952545" cy="124660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Lucida Fax" panose="02060602050505020204" pitchFamily="18" charset="0"/>
            </a:rPr>
            <a:t>Nichtbeförderung</a:t>
          </a:r>
        </a:p>
      </dsp:txBody>
      <dsp:txXfrm>
        <a:off x="60854" y="62742"/>
        <a:ext cx="2830837" cy="1124895"/>
      </dsp:txXfrm>
    </dsp:sp>
    <dsp:sp modelId="{6D479281-63FC-4CDF-A05E-270D4C567E3D}">
      <dsp:nvSpPr>
        <dsp:cNvPr id="0" name=""/>
        <dsp:cNvSpPr/>
      </dsp:nvSpPr>
      <dsp:spPr>
        <a:xfrm>
          <a:off x="0" y="1310822"/>
          <a:ext cx="2952545" cy="124660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Lucida Fax" panose="02060602050505020204" pitchFamily="18" charset="0"/>
            </a:rPr>
            <a:t>Annullierung</a:t>
          </a:r>
        </a:p>
      </dsp:txBody>
      <dsp:txXfrm>
        <a:off x="60854" y="1371676"/>
        <a:ext cx="2830837" cy="1124895"/>
      </dsp:txXfrm>
    </dsp:sp>
    <dsp:sp modelId="{F3BE47EC-0B1B-4BF1-A644-B16FF7BB507C}">
      <dsp:nvSpPr>
        <dsp:cNvPr id="0" name=""/>
        <dsp:cNvSpPr/>
      </dsp:nvSpPr>
      <dsp:spPr>
        <a:xfrm rot="5400000">
          <a:off x="5078388" y="618573"/>
          <a:ext cx="997282" cy="5248968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000" kern="1200" dirty="0">
              <a:latin typeface="Lucida Fax" panose="02060602050505020204" pitchFamily="18" charset="0"/>
            </a:rPr>
            <a:t>Verspätungen </a:t>
          </a:r>
          <a:r>
            <a:rPr lang="de-DE" sz="2000" b="1" u="sng" kern="1200" dirty="0">
              <a:latin typeface="Lucida Fax" panose="02060602050505020204" pitchFamily="18" charset="0"/>
            </a:rPr>
            <a:t>über 3 Stunden </a:t>
          </a:r>
          <a:r>
            <a:rPr lang="de-DE" sz="2000" kern="1200" dirty="0">
              <a:latin typeface="Lucida Fax" panose="02060602050505020204" pitchFamily="18" charset="0"/>
            </a:rPr>
            <a:t>werden wie </a:t>
          </a:r>
          <a:r>
            <a:rPr lang="de-DE" sz="2000" b="1" kern="1200" dirty="0">
              <a:latin typeface="Lucida Fax" panose="02060602050505020204" pitchFamily="18" charset="0"/>
            </a:rPr>
            <a:t>Annullierungen</a:t>
          </a:r>
          <a:r>
            <a:rPr lang="de-DE" sz="2000" kern="1200" dirty="0">
              <a:latin typeface="Lucida Fax" panose="02060602050505020204" pitchFamily="18" charset="0"/>
            </a:rPr>
            <a:t> behandelt </a:t>
          </a:r>
          <a:r>
            <a:rPr lang="en-US" sz="20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Lucida Fax" panose="02060602050505020204" pitchFamily="18" charset="0"/>
              <a:ea typeface="+mn-ea"/>
              <a:cs typeface="+mn-cs"/>
            </a:rPr>
            <a:t>(C-402/07)</a:t>
          </a:r>
          <a:r>
            <a:rPr lang="de-DE" sz="20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Lucida Fax" panose="02060602050505020204" pitchFamily="18" charset="0"/>
              <a:ea typeface="+mn-ea"/>
              <a:cs typeface="+mn-cs"/>
            </a:rPr>
            <a:t>.</a:t>
          </a:r>
          <a:endParaRPr lang="en-US" sz="20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Lucida Fax" panose="02060602050505020204" pitchFamily="18" charset="0"/>
            <a:ea typeface="+mn-ea"/>
            <a:cs typeface="+mn-cs"/>
          </a:endParaRPr>
        </a:p>
      </dsp:txBody>
      <dsp:txXfrm rot="-5400000">
        <a:off x="2952546" y="2793099"/>
        <a:ext cx="5200285" cy="899916"/>
      </dsp:txXfrm>
    </dsp:sp>
    <dsp:sp modelId="{7B2DD374-0AE0-425E-9FD4-75476BA0E530}">
      <dsp:nvSpPr>
        <dsp:cNvPr id="0" name=""/>
        <dsp:cNvSpPr/>
      </dsp:nvSpPr>
      <dsp:spPr>
        <a:xfrm>
          <a:off x="0" y="2619756"/>
          <a:ext cx="2952545" cy="124660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Lucida Fax" panose="02060602050505020204" pitchFamily="18" charset="0"/>
            </a:rPr>
            <a:t>Verspätung</a:t>
          </a:r>
        </a:p>
      </dsp:txBody>
      <dsp:txXfrm>
        <a:off x="60854" y="2680610"/>
        <a:ext cx="2830837" cy="11248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307530-3713-47F0-849C-CB9A600441C1}">
      <dsp:nvSpPr>
        <dsp:cNvPr id="0" name=""/>
        <dsp:cNvSpPr/>
      </dsp:nvSpPr>
      <dsp:spPr>
        <a:xfrm>
          <a:off x="41" y="10435"/>
          <a:ext cx="4016484" cy="16960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1" u="sng" kern="1200" noProof="0" dirty="0">
              <a:latin typeface="Lucida Fax" panose="02060602050505020204" pitchFamily="18" charset="0"/>
            </a:rPr>
            <a:t>Passagier kontaktiert die Fluglinie direkt</a:t>
          </a:r>
        </a:p>
      </dsp:txBody>
      <dsp:txXfrm>
        <a:off x="41" y="10435"/>
        <a:ext cx="4016484" cy="1696096"/>
      </dsp:txXfrm>
    </dsp:sp>
    <dsp:sp modelId="{085EA13F-9215-463F-B5B8-BEE4279D8160}">
      <dsp:nvSpPr>
        <dsp:cNvPr id="0" name=""/>
        <dsp:cNvSpPr/>
      </dsp:nvSpPr>
      <dsp:spPr>
        <a:xfrm>
          <a:off x="41" y="1661781"/>
          <a:ext cx="4016484" cy="26791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447675" lvl="1" indent="-358775" algn="l" defTabSz="914400" rtl="0" eaLnBrk="1" latinLnBrk="0" hangingPunct="1">
            <a:lnSpc>
              <a:spcPct val="100000"/>
            </a:lnSpc>
            <a:spcBef>
              <a:spcPts val="1400"/>
            </a:spcBef>
            <a:spcAft>
              <a:spcPts val="1200"/>
            </a:spcAft>
            <a:buClr>
              <a:schemeClr val="accent1"/>
            </a:buClr>
            <a:buSzPct val="80000"/>
            <a:buFont typeface="Wingdings" panose="05000000000000000000" pitchFamily="2" charset="2"/>
            <a:buChar char="v"/>
          </a:pPr>
          <a:r>
            <a:rPr lang="de-DE" sz="1400" b="0" kern="1200" spc="10" baseline="0" noProof="0" dirty="0">
              <a:solidFill>
                <a:srgbClr val="000000"/>
              </a:solidFill>
              <a:latin typeface="Lucida Fax" panose="02060602050505020204" pitchFamily="18" charset="0"/>
              <a:ea typeface="+mn-ea"/>
              <a:cs typeface="+mn-cs"/>
            </a:rPr>
            <a:t>Üblicherweise </a:t>
          </a:r>
          <a:r>
            <a:rPr lang="de-DE" sz="1400" b="1" kern="1200" spc="10" baseline="0" noProof="0" dirty="0">
              <a:solidFill>
                <a:srgbClr val="000000"/>
              </a:solidFill>
              <a:latin typeface="Lucida Fax" panose="02060602050505020204" pitchFamily="18" charset="0"/>
              <a:ea typeface="+mn-ea"/>
              <a:cs typeface="+mn-cs"/>
            </a:rPr>
            <a:t>über die Website </a:t>
          </a:r>
          <a:r>
            <a:rPr lang="de-DE" sz="1400" b="0" kern="1200" spc="10" baseline="0" noProof="0" dirty="0">
              <a:solidFill>
                <a:srgbClr val="000000"/>
              </a:solidFill>
              <a:latin typeface="Lucida Fax" panose="02060602050505020204" pitchFamily="18" charset="0"/>
              <a:ea typeface="+mn-ea"/>
              <a:cs typeface="+mn-cs"/>
            </a:rPr>
            <a:t>der Airline, bzw. </a:t>
          </a:r>
          <a:r>
            <a:rPr lang="de-DE" sz="1400" b="0" u="sng" kern="1200" spc="10" baseline="0" noProof="0" dirty="0">
              <a:solidFill>
                <a:srgbClr val="000000"/>
              </a:solidFill>
              <a:latin typeface="Lucida Fax" panose="02060602050505020204" pitchFamily="18" charset="0"/>
              <a:ea typeface="+mn-ea"/>
              <a:cs typeface="+mn-cs"/>
            </a:rPr>
            <a:t>über E-Mail oder Post</a:t>
          </a:r>
          <a:endParaRPr lang="de-AT" sz="1400" b="0" u="sng" kern="1200" spc="10" baseline="0" noProof="0" dirty="0">
            <a:solidFill>
              <a:srgbClr val="000000"/>
            </a:solidFill>
            <a:latin typeface="Lucida Fax" panose="02060602050505020204" pitchFamily="18" charset="0"/>
            <a:ea typeface="+mn-ea"/>
            <a:cs typeface="+mn-cs"/>
          </a:endParaRPr>
        </a:p>
        <a:p>
          <a:pPr marL="447675" lvl="1" indent="-358775" algn="l" defTabSz="914400" rtl="0" eaLnBrk="1" latinLnBrk="0" hangingPunct="1">
            <a:lnSpc>
              <a:spcPct val="100000"/>
            </a:lnSpc>
            <a:spcBef>
              <a:spcPts val="1400"/>
            </a:spcBef>
            <a:spcAft>
              <a:spcPts val="1200"/>
            </a:spcAft>
            <a:buClr>
              <a:schemeClr val="accent1"/>
            </a:buClr>
            <a:buSzPct val="80000"/>
            <a:buFont typeface="Wingdings" panose="05000000000000000000" pitchFamily="2" charset="2"/>
            <a:buChar char="v"/>
          </a:pPr>
          <a:r>
            <a:rPr lang="de-DE" sz="1400" b="1" kern="1200" spc="10" baseline="0" noProof="0" dirty="0">
              <a:solidFill>
                <a:srgbClr val="000000"/>
              </a:solidFill>
              <a:latin typeface="Lucida Fax" panose="02060602050505020204" pitchFamily="18" charset="0"/>
              <a:ea typeface="+mn-ea"/>
              <a:cs typeface="+mn-cs"/>
            </a:rPr>
            <a:t>Kostengünstigste Option</a:t>
          </a:r>
          <a:r>
            <a:rPr lang="de-DE" sz="1400" b="0" kern="1200" spc="10" baseline="0" noProof="0" dirty="0">
              <a:solidFill>
                <a:srgbClr val="000000"/>
              </a:solidFill>
              <a:latin typeface="Lucida Fax" panose="02060602050505020204" pitchFamily="18" charset="0"/>
              <a:ea typeface="+mn-ea"/>
              <a:cs typeface="+mn-cs"/>
            </a:rPr>
            <a:t>, wenn der Fall bereits in diesem Stadium abgeschlossen </a:t>
          </a:r>
          <a:r>
            <a:rPr lang="de-DE" sz="1400" b="0" u="none" kern="1200" spc="10" baseline="0" noProof="0" dirty="0">
              <a:solidFill>
                <a:schemeClr val="tx1"/>
              </a:solidFill>
              <a:latin typeface="Lucida Fax" panose="02060602050505020204" pitchFamily="18" charset="0"/>
              <a:ea typeface="+mn-ea"/>
              <a:cs typeface="+mn-cs"/>
            </a:rPr>
            <a:t>werden kann.</a:t>
          </a:r>
          <a:endParaRPr lang="de-AT" sz="1400" b="0" u="none" kern="1200" spc="10" baseline="0" noProof="0" dirty="0">
            <a:solidFill>
              <a:schemeClr val="tx1"/>
            </a:solidFill>
            <a:latin typeface="Lucida Fax" panose="02060602050505020204" pitchFamily="18" charset="0"/>
            <a:ea typeface="+mn-ea"/>
            <a:cs typeface="+mn-cs"/>
          </a:endParaRPr>
        </a:p>
      </dsp:txBody>
      <dsp:txXfrm>
        <a:off x="41" y="1661781"/>
        <a:ext cx="4016484" cy="2679120"/>
      </dsp:txXfrm>
    </dsp:sp>
    <dsp:sp modelId="{98BD3850-BD4F-47B2-91BD-06B4386C98CB}">
      <dsp:nvSpPr>
        <dsp:cNvPr id="0" name=""/>
        <dsp:cNvSpPr/>
      </dsp:nvSpPr>
      <dsp:spPr>
        <a:xfrm>
          <a:off x="4578833" y="32811"/>
          <a:ext cx="4016484" cy="16065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1" u="sng" kern="1200" noProof="0" dirty="0">
              <a:latin typeface="Lucida Fax" panose="02060602050505020204" pitchFamily="18" charset="0"/>
            </a:rPr>
            <a:t>Schiedsgerichtsverfahren bei der APF</a:t>
          </a:r>
        </a:p>
      </dsp:txBody>
      <dsp:txXfrm>
        <a:off x="4578833" y="32811"/>
        <a:ext cx="4016484" cy="1606593"/>
      </dsp:txXfrm>
    </dsp:sp>
    <dsp:sp modelId="{89E0FE9D-5E54-4940-B34D-C85B3E1435F3}">
      <dsp:nvSpPr>
        <dsp:cNvPr id="0" name=""/>
        <dsp:cNvSpPr/>
      </dsp:nvSpPr>
      <dsp:spPr>
        <a:xfrm>
          <a:off x="4578833" y="1639405"/>
          <a:ext cx="4016484" cy="26791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361950" lvl="1" indent="-361950" algn="l" defTabSz="622300">
            <a:lnSpc>
              <a:spcPct val="100000"/>
            </a:lnSpc>
            <a:spcBef>
              <a:spcPts val="1400"/>
            </a:spcBef>
            <a:spcAft>
              <a:spcPts val="1200"/>
            </a:spcAft>
            <a:buClr>
              <a:schemeClr val="accent1"/>
            </a:buClr>
            <a:buSzPct val="80000"/>
            <a:buFont typeface="Wingdings" panose="05000000000000000000" pitchFamily="2" charset="2"/>
            <a:buChar char="v"/>
          </a:pPr>
          <a:r>
            <a:rPr lang="de-DE" sz="1400" b="0" kern="1200" spc="10" baseline="0" noProof="0" dirty="0">
              <a:solidFill>
                <a:srgbClr val="000000"/>
              </a:solidFill>
              <a:latin typeface="Lucida Fax" panose="02060602050505020204" pitchFamily="18" charset="0"/>
              <a:ea typeface="+mn-ea"/>
              <a:cs typeface="+mn-cs"/>
            </a:rPr>
            <a:t>Die Passagiere wenden sich an die APF</a:t>
          </a:r>
          <a:r>
            <a:rPr lang="de-DE" sz="1400" b="0" u="none" kern="1200" noProof="0" dirty="0">
              <a:latin typeface="Lucida Fax" panose="02060602050505020204" pitchFamily="18" charset="0"/>
            </a:rPr>
            <a:t>, welche die Passagiere </a:t>
          </a:r>
          <a:r>
            <a:rPr lang="de-DE" sz="1400" b="0" u="none" kern="1200" noProof="0" dirty="0" err="1">
              <a:latin typeface="Lucida Fax" panose="02060602050505020204" pitchFamily="18" charset="0"/>
            </a:rPr>
            <a:t>idR</a:t>
          </a:r>
          <a:r>
            <a:rPr lang="de-DE" sz="1400" b="0" u="none" kern="1200" noProof="0" dirty="0">
              <a:latin typeface="Lucida Fax" panose="02060602050505020204" pitchFamily="18" charset="0"/>
            </a:rPr>
            <a:t> darum bittet, </a:t>
          </a:r>
          <a:r>
            <a:rPr lang="de-DE" sz="1400" b="0" u="sng" kern="1200" noProof="0" dirty="0">
              <a:latin typeface="Lucida Fax" panose="02060602050505020204" pitchFamily="18" charset="0"/>
            </a:rPr>
            <a:t>zunächst selbst die Fluglinie zu kontaktieren</a:t>
          </a:r>
          <a:r>
            <a:rPr lang="de-DE" sz="1400" b="0" u="none" kern="1200" noProof="0" dirty="0">
              <a:latin typeface="Lucida Fax" panose="02060602050505020204" pitchFamily="18" charset="0"/>
            </a:rPr>
            <a:t> und </a:t>
          </a:r>
          <a:r>
            <a:rPr lang="de-DE" sz="1400" b="1" u="none" kern="1200" noProof="0" dirty="0">
              <a:latin typeface="Lucida Fax" panose="02060602050505020204" pitchFamily="18" charset="0"/>
            </a:rPr>
            <a:t>6 Wochen </a:t>
          </a:r>
          <a:r>
            <a:rPr lang="de-DE" sz="1400" b="0" u="none" kern="1200" noProof="0" dirty="0">
              <a:latin typeface="Lucida Fax" panose="02060602050505020204" pitchFamily="18" charset="0"/>
            </a:rPr>
            <a:t>auf eine </a:t>
          </a:r>
          <a:r>
            <a:rPr lang="de-DE" sz="1400" b="0" kern="1200" spc="10" baseline="0" noProof="0" dirty="0">
              <a:solidFill>
                <a:srgbClr val="000000"/>
              </a:solidFill>
              <a:latin typeface="Lucida Fax" panose="02060602050505020204" pitchFamily="18" charset="0"/>
              <a:ea typeface="+mn-ea"/>
              <a:cs typeface="+mn-cs"/>
            </a:rPr>
            <a:t>Antwort</a:t>
          </a:r>
          <a:r>
            <a:rPr lang="de-DE" sz="1400" b="0" u="none" kern="1200" noProof="0" dirty="0">
              <a:latin typeface="Lucida Fax" panose="02060602050505020204" pitchFamily="18" charset="0"/>
            </a:rPr>
            <a:t> zu warten.</a:t>
          </a:r>
          <a:endParaRPr lang="de-AT" sz="1400" b="0" u="none" kern="1200" noProof="0" dirty="0">
            <a:latin typeface="Lucida Fax" panose="02060602050505020204" pitchFamily="18" charset="0"/>
          </a:endParaRPr>
        </a:p>
        <a:p>
          <a:pPr marL="361950" lvl="1" indent="-247650" algn="l" defTabSz="622300">
            <a:lnSpc>
              <a:spcPct val="100000"/>
            </a:lnSpc>
            <a:spcBef>
              <a:spcPts val="1400"/>
            </a:spcBef>
            <a:spcAft>
              <a:spcPts val="1200"/>
            </a:spcAft>
            <a:buClr>
              <a:schemeClr val="accent1"/>
            </a:buClr>
            <a:buSzPct val="80000"/>
            <a:buFont typeface="Wingdings" panose="05000000000000000000" pitchFamily="2" charset="2"/>
            <a:buChar char="v"/>
          </a:pPr>
          <a:r>
            <a:rPr lang="de-DE" sz="1400" b="0" u="none" kern="1200" noProof="0" dirty="0">
              <a:latin typeface="Lucida Fax" panose="02060602050505020204" pitchFamily="18" charset="0"/>
            </a:rPr>
            <a:t>Danach kontaktiert die APF selbst die Fluglinie.</a:t>
          </a:r>
          <a:endParaRPr lang="de-AT" sz="1400" b="0" u="none" kern="1200" noProof="0" dirty="0">
            <a:latin typeface="Lucida Fax" panose="02060602050505020204" pitchFamily="18" charset="0"/>
          </a:endParaRPr>
        </a:p>
        <a:p>
          <a:pPr marL="361950" lvl="1" indent="-24765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1"/>
            </a:buClr>
            <a:buSzPct val="80000"/>
            <a:buFont typeface="Wingdings" panose="05000000000000000000" pitchFamily="2" charset="2"/>
            <a:buChar char="v"/>
          </a:pPr>
          <a:r>
            <a:rPr lang="de-DE" sz="1400" b="1" u="none" kern="1200" noProof="0" dirty="0">
              <a:latin typeface="Lucida Fax" panose="02060602050505020204" pitchFamily="18" charset="0"/>
            </a:rPr>
            <a:t>Keine Kostenerstattung</a:t>
          </a:r>
          <a:r>
            <a:rPr lang="de-DE" sz="1400" b="0" u="none" kern="1200" noProof="0" dirty="0">
              <a:latin typeface="Lucida Fax" panose="02060602050505020204" pitchFamily="18" charset="0"/>
            </a:rPr>
            <a:t>, daher kostengünstig für die Fluglinie.</a:t>
          </a:r>
          <a:endParaRPr lang="de-AT" sz="1400" b="0" u="none" kern="1200" noProof="0" dirty="0">
            <a:latin typeface="Lucida Fax" panose="02060602050505020204" pitchFamily="18" charset="0"/>
          </a:endParaRPr>
        </a:p>
      </dsp:txBody>
      <dsp:txXfrm>
        <a:off x="4578833" y="1639405"/>
        <a:ext cx="4016484" cy="26791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9F9789-B6E7-4D09-AC9E-1913B001AEF0}">
      <dsp:nvSpPr>
        <dsp:cNvPr id="0" name=""/>
        <dsp:cNvSpPr/>
      </dsp:nvSpPr>
      <dsp:spPr>
        <a:xfrm>
          <a:off x="2037024" y="309241"/>
          <a:ext cx="1417500" cy="1417500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455CA7E-AD9F-4A95-95A5-8D86B9396DA1}">
      <dsp:nvSpPr>
        <dsp:cNvPr id="0" name=""/>
        <dsp:cNvSpPr/>
      </dsp:nvSpPr>
      <dsp:spPr>
        <a:xfrm>
          <a:off x="803290" y="1723566"/>
          <a:ext cx="4050000" cy="60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 dirty="0" err="1">
              <a:latin typeface="Lucida Fax" panose="02060602050505020204" pitchFamily="18" charset="0"/>
            </a:rPr>
            <a:t>Anwalt</a:t>
          </a:r>
          <a:endParaRPr lang="en-US" sz="3600" kern="1200" dirty="0">
            <a:latin typeface="Lucida Fax" panose="02060602050505020204" pitchFamily="18" charset="0"/>
          </a:endParaRPr>
        </a:p>
      </dsp:txBody>
      <dsp:txXfrm>
        <a:off x="803290" y="1723566"/>
        <a:ext cx="4050000" cy="607500"/>
      </dsp:txXfrm>
    </dsp:sp>
    <dsp:sp modelId="{6C30E4E2-3759-4BF3-8EB6-3AF5F7E403BD}">
      <dsp:nvSpPr>
        <dsp:cNvPr id="0" name=""/>
        <dsp:cNvSpPr/>
      </dsp:nvSpPr>
      <dsp:spPr>
        <a:xfrm>
          <a:off x="548647" y="3517912"/>
          <a:ext cx="5439433" cy="290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F99EDD-98CF-47F3-B584-2461B58338C8}">
      <dsp:nvSpPr>
        <dsp:cNvPr id="0" name=""/>
        <dsp:cNvSpPr/>
      </dsp:nvSpPr>
      <dsp:spPr>
        <a:xfrm>
          <a:off x="6878053" y="404497"/>
          <a:ext cx="1293199" cy="1293199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F800E0B-1853-49F6-8980-A1049430B102}">
      <dsp:nvSpPr>
        <dsp:cNvPr id="0" name=""/>
        <dsp:cNvSpPr/>
      </dsp:nvSpPr>
      <dsp:spPr>
        <a:xfrm>
          <a:off x="5438495" y="1729494"/>
          <a:ext cx="4050000" cy="60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 dirty="0" err="1">
              <a:latin typeface="Lucida Fax" panose="02060602050505020204" pitchFamily="18" charset="0"/>
            </a:rPr>
            <a:t>Gericht</a:t>
          </a:r>
          <a:endParaRPr lang="en-US" sz="3600" kern="1200" dirty="0">
            <a:latin typeface="Lucida Fax" panose="02060602050505020204" pitchFamily="18" charset="0"/>
          </a:endParaRPr>
        </a:p>
      </dsp:txBody>
      <dsp:txXfrm>
        <a:off x="5438495" y="1729494"/>
        <a:ext cx="4050000" cy="607500"/>
      </dsp:txXfrm>
    </dsp:sp>
    <dsp:sp modelId="{A8C93DA8-5B78-4396-8424-908E8A564637}">
      <dsp:nvSpPr>
        <dsp:cNvPr id="0" name=""/>
        <dsp:cNvSpPr/>
      </dsp:nvSpPr>
      <dsp:spPr>
        <a:xfrm>
          <a:off x="6150242" y="3560679"/>
          <a:ext cx="4050000" cy="152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D42AFC-22CE-42F0-9F9D-9AC8185A7741}">
      <dsp:nvSpPr>
        <dsp:cNvPr id="0" name=""/>
        <dsp:cNvSpPr/>
      </dsp:nvSpPr>
      <dsp:spPr>
        <a:xfrm>
          <a:off x="0" y="123394"/>
          <a:ext cx="8595360" cy="262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7095" tIns="166624" rIns="667095" bIns="128016" numCol="1" spcCol="1270" anchor="t" anchorCtr="0">
          <a:noAutofit/>
        </a:bodyPr>
        <a:lstStyle/>
        <a:p>
          <a:pPr marL="450000" lvl="1" indent="-360000" algn="l" defTabSz="800100">
            <a:lnSpc>
              <a:spcPct val="100000"/>
            </a:lnSpc>
            <a:spcBef>
              <a:spcPts val="1200"/>
            </a:spcBef>
            <a:spcAft>
              <a:spcPts val="1400"/>
            </a:spcAft>
            <a:buClr>
              <a:schemeClr val="accent1"/>
            </a:buClr>
            <a:buFont typeface="Wingdings" panose="05000000000000000000" pitchFamily="2" charset="2"/>
            <a:buChar char="v"/>
          </a:pPr>
          <a:r>
            <a:rPr lang="en-US" sz="1800" b="1" kern="1200" dirty="0">
              <a:latin typeface="Lucida Fax" panose="02060602050505020204" pitchFamily="18" charset="0"/>
            </a:rPr>
            <a:t>Streiks</a:t>
          </a:r>
          <a:r>
            <a:rPr lang="de-DE" sz="1800" kern="1200" dirty="0">
              <a:latin typeface="Lucida Fax" panose="02060602050505020204" pitchFamily="18" charset="0"/>
            </a:rPr>
            <a:t> wegen Forderungen von </a:t>
          </a:r>
          <a:r>
            <a:rPr lang="de-DE" sz="1800" b="1" kern="1200" dirty="0">
              <a:latin typeface="Lucida Fax" panose="02060602050505020204" pitchFamily="18" charset="0"/>
            </a:rPr>
            <a:t>Dienstnehmern gegenüber Airlines.</a:t>
          </a:r>
          <a:r>
            <a:rPr lang="en-US" sz="1800" b="0" kern="1200" dirty="0">
              <a:latin typeface="Lucida Fax" panose="02060602050505020204" pitchFamily="18" charset="0"/>
            </a:rPr>
            <a:t> </a:t>
          </a:r>
          <a:endParaRPr lang="en-US" sz="1800" b="1" kern="1200" dirty="0">
            <a:latin typeface="Lucida Fax" panose="02060602050505020204" pitchFamily="18" charset="0"/>
          </a:endParaRPr>
        </a:p>
        <a:p>
          <a:pPr marL="450000" lvl="1" indent="-360000" algn="l" defTabSz="800100">
            <a:lnSpc>
              <a:spcPct val="100000"/>
            </a:lnSpc>
            <a:spcBef>
              <a:spcPts val="1200"/>
            </a:spcBef>
            <a:spcAft>
              <a:spcPts val="1400"/>
            </a:spcAft>
            <a:buClr>
              <a:schemeClr val="accent1"/>
            </a:buClr>
            <a:buFont typeface="Wingdings" panose="05000000000000000000" pitchFamily="2" charset="2"/>
            <a:buChar char="v"/>
          </a:pPr>
          <a:r>
            <a:rPr lang="de-DE" sz="1800" b="1" kern="1200" dirty="0">
              <a:latin typeface="Lucida Fax" panose="02060602050505020204" pitchFamily="18" charset="0"/>
            </a:rPr>
            <a:t>Streiks</a:t>
          </a:r>
          <a:r>
            <a:rPr lang="de-DE" sz="1800" b="0" kern="1200" dirty="0">
              <a:latin typeface="Lucida Fax" panose="02060602050505020204" pitchFamily="18" charset="0"/>
            </a:rPr>
            <a:t> der </a:t>
          </a:r>
          <a:r>
            <a:rPr lang="de-DE" sz="1800" b="1" kern="1200" dirty="0">
              <a:latin typeface="Lucida Fax" panose="02060602050505020204" pitchFamily="18" charset="0"/>
            </a:rPr>
            <a:t>Dienstnehmer</a:t>
          </a:r>
          <a:r>
            <a:rPr lang="de-DE" sz="1800" b="0" kern="1200" dirty="0">
              <a:latin typeface="Lucida Fax" panose="02060602050505020204" pitchFamily="18" charset="0"/>
            </a:rPr>
            <a:t> </a:t>
          </a:r>
          <a:r>
            <a:rPr lang="de-DE" sz="1800" b="1" kern="1200" dirty="0">
              <a:latin typeface="Lucida Fax" panose="02060602050505020204" pitchFamily="18" charset="0"/>
            </a:rPr>
            <a:t>eingesetzter Unternehmen </a:t>
          </a:r>
          <a:r>
            <a:rPr lang="de-DE" sz="1800" b="0" kern="1200" dirty="0">
              <a:latin typeface="Lucida Fax" panose="02060602050505020204" pitchFamily="18" charset="0"/>
            </a:rPr>
            <a:t>(ZB. Bodenabfertigung).</a:t>
          </a:r>
          <a:endParaRPr lang="en-US" sz="1800" b="0" kern="1200" dirty="0">
            <a:latin typeface="Lucida Fax" panose="02060602050505020204" pitchFamily="18" charset="0"/>
          </a:endParaRPr>
        </a:p>
        <a:p>
          <a:pPr marL="450000" lvl="1" indent="-360000" algn="l" defTabSz="800100">
            <a:lnSpc>
              <a:spcPct val="100000"/>
            </a:lnSpc>
            <a:spcBef>
              <a:spcPts val="1200"/>
            </a:spcBef>
            <a:spcAft>
              <a:spcPts val="1400"/>
            </a:spcAft>
            <a:buClr>
              <a:schemeClr val="accent1"/>
            </a:buClr>
            <a:buFont typeface="Wingdings" panose="05000000000000000000" pitchFamily="2" charset="2"/>
            <a:buChar char="v"/>
          </a:pPr>
          <a:r>
            <a:rPr lang="en-US" sz="1800" b="0" kern="1200" dirty="0">
              <a:latin typeface="Lucida Fax" panose="02060602050505020204" pitchFamily="18" charset="0"/>
            </a:rPr>
            <a:t>Diese Streiks sind nach dem EuGH Teil der </a:t>
          </a:r>
          <a:r>
            <a:rPr lang="de-DE" sz="1800" b="0" u="sng" kern="1200" dirty="0">
              <a:latin typeface="Lucida Fax" panose="02060602050505020204" pitchFamily="18" charset="0"/>
            </a:rPr>
            <a:t>normalen Ausübung der Tätigkeit </a:t>
          </a:r>
          <a:r>
            <a:rPr lang="de-DE" sz="1800" b="0" kern="1200" dirty="0">
              <a:latin typeface="Lucida Fax" panose="02060602050505020204" pitchFamily="18" charset="0"/>
            </a:rPr>
            <a:t>einer Airline (</a:t>
          </a:r>
          <a:r>
            <a:rPr lang="de-AT" sz="1800" b="0" kern="1200" dirty="0">
              <a:latin typeface="Lucida Fax" panose="02060602050505020204" pitchFamily="18" charset="0"/>
            </a:rPr>
            <a:t>C 195/17).</a:t>
          </a:r>
          <a:endParaRPr lang="en-US" sz="1800" b="1" kern="1200" dirty="0">
            <a:latin typeface="Lucida Fax" panose="02060602050505020204" pitchFamily="18" charset="0"/>
          </a:endParaRPr>
        </a:p>
      </dsp:txBody>
      <dsp:txXfrm>
        <a:off x="0" y="123394"/>
        <a:ext cx="8595360" cy="2620800"/>
      </dsp:txXfrm>
    </dsp:sp>
    <dsp:sp modelId="{FF0FCBE8-34C0-4313-A894-F426E0694675}">
      <dsp:nvSpPr>
        <dsp:cNvPr id="0" name=""/>
        <dsp:cNvSpPr/>
      </dsp:nvSpPr>
      <dsp:spPr>
        <a:xfrm>
          <a:off x="429768" y="7388"/>
          <a:ext cx="6016752" cy="236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419" tIns="0" rIns="22741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u="sng" kern="1200" dirty="0">
              <a:latin typeface="Lucida Fax" panose="02060602050505020204" pitchFamily="18" charset="0"/>
            </a:rPr>
            <a:t>Keine </a:t>
          </a:r>
          <a:r>
            <a:rPr lang="en-US" sz="1800" b="0" kern="1200" dirty="0">
              <a:latin typeface="Lucida Fax" panose="02060602050505020204" pitchFamily="18" charset="0"/>
            </a:rPr>
            <a:t>außergewöhnlichen Umstände</a:t>
          </a:r>
          <a:r>
            <a:rPr lang="en-US" sz="1800" kern="1200" dirty="0">
              <a:latin typeface="Lucida Fax" panose="02060602050505020204" pitchFamily="18" charset="0"/>
            </a:rPr>
            <a:t>:</a:t>
          </a:r>
        </a:p>
      </dsp:txBody>
      <dsp:txXfrm>
        <a:off x="441296" y="18916"/>
        <a:ext cx="5993696" cy="213104"/>
      </dsp:txXfrm>
    </dsp:sp>
    <dsp:sp modelId="{7691E8FA-B6CA-438C-A286-A07BCEB8E836}">
      <dsp:nvSpPr>
        <dsp:cNvPr id="0" name=""/>
        <dsp:cNvSpPr/>
      </dsp:nvSpPr>
      <dsp:spPr>
        <a:xfrm>
          <a:off x="0" y="2907548"/>
          <a:ext cx="8595360" cy="143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7095" tIns="166624" rIns="667095" bIns="128016" numCol="1" spcCol="1270" anchor="t" anchorCtr="0">
          <a:noAutofit/>
        </a:bodyPr>
        <a:lstStyle/>
        <a:p>
          <a:pPr marL="450000" lvl="1" indent="-360000" algn="l" defTabSz="800100">
            <a:lnSpc>
              <a:spcPct val="100000"/>
            </a:lnSpc>
            <a:spcBef>
              <a:spcPts val="1200"/>
            </a:spcBef>
            <a:spcAft>
              <a:spcPts val="1400"/>
            </a:spcAft>
            <a:buClr>
              <a:schemeClr val="accent1"/>
            </a:buClr>
            <a:buFont typeface="Wingdings" panose="05000000000000000000" pitchFamily="2" charset="2"/>
            <a:buChar char="v"/>
          </a:pPr>
          <a:r>
            <a:rPr lang="en-US" sz="18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Lucida Fax" panose="02060602050505020204" pitchFamily="18" charset="0"/>
              <a:ea typeface="+mn-ea"/>
              <a:cs typeface="+mn-cs"/>
            </a:rPr>
            <a:t>Politische </a:t>
          </a:r>
          <a:r>
            <a:rPr lang="en-US" sz="1800" b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Lucida Fax" panose="02060602050505020204" pitchFamily="18" charset="0"/>
              <a:ea typeface="+mn-ea"/>
              <a:cs typeface="+mn-cs"/>
            </a:rPr>
            <a:t>Streiks.</a:t>
          </a:r>
        </a:p>
        <a:p>
          <a:pPr marL="450000" lvl="1" indent="-360000" algn="l" defTabSz="800100">
            <a:lnSpc>
              <a:spcPct val="100000"/>
            </a:lnSpc>
            <a:spcBef>
              <a:spcPts val="1200"/>
            </a:spcBef>
            <a:spcAft>
              <a:spcPts val="1400"/>
            </a:spcAft>
            <a:buClr>
              <a:schemeClr val="accent1"/>
            </a:buClr>
            <a:buFont typeface="Wingdings" panose="05000000000000000000" pitchFamily="2" charset="2"/>
            <a:buChar char="v"/>
          </a:pPr>
          <a:r>
            <a:rPr lang="de-DE" sz="1800" b="0" u="sng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Lucida Fax" panose="02060602050505020204" pitchFamily="18" charset="0"/>
              <a:ea typeface="+mn-ea"/>
              <a:cs typeface="+mn-cs"/>
            </a:rPr>
            <a:t>Außerhalb</a:t>
          </a:r>
          <a:r>
            <a:rPr lang="de-DE" sz="1800" b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Lucida Fax" panose="02060602050505020204" pitchFamily="18" charset="0"/>
              <a:ea typeface="+mn-ea"/>
              <a:cs typeface="+mn-cs"/>
            </a:rPr>
            <a:t> der Tätigkeit des Luftfahrtunternehmens liegende Zielsetzung.</a:t>
          </a:r>
          <a:endParaRPr lang="en-US" sz="1800" b="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Lucida Fax" panose="02060602050505020204" pitchFamily="18" charset="0"/>
            <a:ea typeface="+mn-ea"/>
            <a:cs typeface="+mn-cs"/>
          </a:endParaRPr>
        </a:p>
      </dsp:txBody>
      <dsp:txXfrm>
        <a:off x="0" y="2907548"/>
        <a:ext cx="8595360" cy="1436400"/>
      </dsp:txXfrm>
    </dsp:sp>
    <dsp:sp modelId="{0DFCE08F-51D7-4E04-822B-23B08331CE3D}">
      <dsp:nvSpPr>
        <dsp:cNvPr id="0" name=""/>
        <dsp:cNvSpPr/>
      </dsp:nvSpPr>
      <dsp:spPr>
        <a:xfrm>
          <a:off x="429768" y="2789468"/>
          <a:ext cx="6016752" cy="236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419" tIns="0" rIns="22741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Lucida Fax" panose="02060602050505020204" pitchFamily="18" charset="0"/>
            </a:rPr>
            <a:t> Noch nicht umfassend geklärt:</a:t>
          </a:r>
        </a:p>
      </dsp:txBody>
      <dsp:txXfrm>
        <a:off x="441296" y="2800996"/>
        <a:ext cx="5993696" cy="2131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103970-4FEB-4AEC-A403-98C70F3666B3}" type="datetimeFigureOut">
              <a:rPr lang="de-AT" smtClean="0"/>
              <a:t>22.07.2025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9299FF-DEDB-4D52-8225-76C66398F7F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29564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299FF-DEDB-4D52-8225-76C66398F7F3}" type="slidenum">
              <a:rPr lang="de-AT" smtClean="0"/>
              <a:t>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53812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299FF-DEDB-4D52-8225-76C66398F7F3}" type="slidenum">
              <a:rPr lang="de-AT" smtClean="0"/>
              <a:t>10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28832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299FF-DEDB-4D52-8225-76C66398F7F3}" type="slidenum">
              <a:rPr lang="de-AT" smtClean="0"/>
              <a:t>12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994632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299FF-DEDB-4D52-8225-76C66398F7F3}" type="slidenum">
              <a:rPr lang="de-AT" smtClean="0"/>
              <a:t>13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214260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299FF-DEDB-4D52-8225-76C66398F7F3}" type="slidenum">
              <a:rPr lang="de-AT" smtClean="0"/>
              <a:t>14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200129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299FF-DEDB-4D52-8225-76C66398F7F3}" type="slidenum">
              <a:rPr lang="de-AT" smtClean="0"/>
              <a:t>15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66622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299FF-DEDB-4D52-8225-76C66398F7F3}" type="slidenum">
              <a:rPr lang="de-AT" smtClean="0"/>
              <a:t>16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618316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299FF-DEDB-4D52-8225-76C66398F7F3}" type="slidenum">
              <a:rPr lang="de-AT" smtClean="0"/>
              <a:t>17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805389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299FF-DEDB-4D52-8225-76C66398F7F3}" type="slidenum">
              <a:rPr lang="de-AT" smtClean="0"/>
              <a:t>18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228754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299FF-DEDB-4D52-8225-76C66398F7F3}" type="slidenum">
              <a:rPr lang="de-AT" smtClean="0"/>
              <a:t>19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202993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299FF-DEDB-4D52-8225-76C66398F7F3}" type="slidenum">
              <a:rPr lang="de-AT" smtClean="0"/>
              <a:t>20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70570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299FF-DEDB-4D52-8225-76C66398F7F3}" type="slidenum">
              <a:rPr lang="de-AT" smtClean="0"/>
              <a:t>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758385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299FF-DEDB-4D52-8225-76C66398F7F3}" type="slidenum">
              <a:rPr lang="de-AT" smtClean="0"/>
              <a:t>21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16544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299FF-DEDB-4D52-8225-76C66398F7F3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49310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299FF-DEDB-4D52-8225-76C66398F7F3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13240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299FF-DEDB-4D52-8225-76C66398F7F3}" type="slidenum">
              <a:rPr lang="de-AT" smtClean="0"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15504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299FF-DEDB-4D52-8225-76C66398F7F3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31948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61028-F2E5-09DB-9F9B-E8A086F28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2C6911A-7B09-BCFD-E874-D14220769B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33CBC52-9EEB-066D-E9C9-3CA7785523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4FECA78-0353-1B7D-50E2-1195BDD1BB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299FF-DEDB-4D52-8225-76C66398F7F3}" type="slidenum">
              <a:rPr lang="de-AT" smtClean="0"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77010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299FF-DEDB-4D52-8225-76C66398F7F3}" type="slidenum">
              <a:rPr lang="de-AT" smtClean="0"/>
              <a:t>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64916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APF sieht sich </a:t>
            </a:r>
            <a:r>
              <a:rPr lang="de-DE" dirty="0" err="1"/>
              <a:t>zustänidg</a:t>
            </a:r>
            <a:r>
              <a:rPr lang="de-DE" dirty="0"/>
              <a:t>, wenn Flug angekommen oder weg geflogen. </a:t>
            </a:r>
          </a:p>
          <a:p>
            <a:r>
              <a:rPr lang="de-DE" dirty="0"/>
              <a:t>AK ist auch aktiv (meiste Ansprüche) . Und VKI. 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299FF-DEDB-4D52-8225-76C66398F7F3}" type="slidenum">
              <a:rPr lang="de-AT" smtClean="0"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3203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 dirty="0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r>
              <a:rPr lang="de-AT"/>
              <a:t>Regulation 261/2004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3F458F2E-2B79-4362-A088-7385AA6923C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619374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Regulation 261/2004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58F2E-2B79-4362-A088-7385AA6923C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4615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Regulation 261/2004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58F2E-2B79-4362-A088-7385AA6923C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25150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Verordnung 261/2004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58F2E-2B79-4362-A088-7385AA6923C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22763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 dirty="0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r>
              <a:rPr lang="de-AT" dirty="0"/>
              <a:t>Verordnung  261/2004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3F458F2E-2B79-4362-A088-7385AA6923C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619374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u="none" kern="1200" spc="-50" baseline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Fax" panose="02060602050505020204" pitchFamily="18" charset="0"/>
                <a:ea typeface="+mj-ea"/>
                <a:cs typeface="+mj-cs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0000" indent="-360000">
              <a:lnSpc>
                <a:spcPct val="55000"/>
              </a:lnSpc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 sz="1800"/>
            </a:lvl1pPr>
            <a:lvl2pPr>
              <a:defRPr sz="1400">
                <a:latin typeface="Lucida Fax" panose="02060602050505020204" pitchFamily="18" charset="0"/>
              </a:defRPr>
            </a:lvl2pPr>
            <a:lvl3pPr>
              <a:defRPr>
                <a:latin typeface="Lucida Fax" panose="02060602050505020204" pitchFamily="18" charset="0"/>
              </a:defRPr>
            </a:lvl3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43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u="none" kern="1200" spc="-50" baseline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Fax" panose="02060602050505020204" pitchFamily="18" charset="0"/>
                <a:ea typeface="+mj-ea"/>
                <a:cs typeface="+mj-cs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0000" indent="-360000">
              <a:lnSpc>
                <a:spcPct val="55000"/>
              </a:lnSpc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 sz="1800"/>
            </a:lvl1pPr>
            <a:lvl2pPr>
              <a:defRPr sz="1400">
                <a:latin typeface="Lucida Fax" panose="02060602050505020204" pitchFamily="18" charset="0"/>
              </a:defRPr>
            </a:lvl2pPr>
            <a:lvl3pPr>
              <a:defRPr>
                <a:latin typeface="Lucida Fax" panose="02060602050505020204" pitchFamily="18" charset="0"/>
              </a:defRPr>
            </a:lvl3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43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Regulation 261/2004</a:t>
            </a:r>
            <a:endParaRPr lang="de-A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58F2E-2B79-4362-A088-7385AA6923C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89626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Regulation 261/2004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58F2E-2B79-4362-A088-7385AA6923C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23550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Regulation 261/2004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58F2E-2B79-4362-A088-7385AA6923C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38491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Regulation 261/2004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58F2E-2B79-4362-A088-7385AA6923C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50355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Regulation 261/2004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58F2E-2B79-4362-A088-7385AA6923C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22763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Regulation 261/2004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58F2E-2B79-4362-A088-7385AA6923C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40522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Regulation 261/2004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58F2E-2B79-4362-A088-7385AA6923C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8373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413734"/>
            <a:ext cx="9692640" cy="9201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0" y="3821905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accent3">
                    <a:lumMod val="20000"/>
                    <a:lumOff val="80000"/>
                  </a:schemeClr>
                </a:solidFill>
                <a:latin typeface="Lucida Fax" panose="02060602050505020204" pitchFamily="18" charset="0"/>
              </a:defRPr>
            </a:lvl1pPr>
          </a:lstStyle>
          <a:p>
            <a:r>
              <a:rPr lang="de-DE"/>
              <a:t>Regulation 261/2004</a:t>
            </a:r>
            <a:endParaRPr lang="de-A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  <a:latin typeface="Lucida Fax" panose="02060602050505020204" pitchFamily="18" charset="0"/>
              </a:defRPr>
            </a:lvl1pPr>
          </a:lstStyle>
          <a:p>
            <a:r>
              <a:rPr lang="de-AT" dirty="0"/>
              <a:t>1</a:t>
            </a:r>
          </a:p>
        </p:txBody>
      </p:sp>
      <p:pic>
        <p:nvPicPr>
          <p:cNvPr id="8" name="Grafik 5">
            <a:extLst>
              <a:ext uri="{FF2B5EF4-FFF2-40B4-BE49-F238E27FC236}">
                <a16:creationId xmlns:a16="http://schemas.microsoft.com/office/drawing/2014/main" id="{88143716-6C68-4884-A669-8AD8FF77EBD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120" y="545710"/>
            <a:ext cx="791840" cy="51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83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spc="-50" baseline="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Lucida Fax" panose="02060602050505020204" pitchFamily="18" charset="0"/>
          <a:ea typeface="+mj-ea"/>
          <a:cs typeface="+mj-cs"/>
        </a:defRPr>
      </a:lvl1pPr>
    </p:titleStyle>
    <p:bodyStyle>
      <a:lvl1pPr marL="450000" indent="-360000" algn="l" defTabSz="914400" rtl="0" eaLnBrk="1" latinLnBrk="0" hangingPunct="1">
        <a:lnSpc>
          <a:spcPct val="55000"/>
        </a:lnSpc>
        <a:spcBef>
          <a:spcPts val="1400"/>
        </a:spcBef>
        <a:spcAft>
          <a:spcPts val="1200"/>
        </a:spcAft>
        <a:buClr>
          <a:schemeClr val="accent1"/>
        </a:buClr>
        <a:buSzPct val="80000"/>
        <a:buFont typeface="Wingdings" panose="05000000000000000000" pitchFamily="2" charset="2"/>
        <a:buChar char="v"/>
        <a:defRPr sz="2000" kern="1200" spc="10" baseline="0">
          <a:solidFill>
            <a:schemeClr val="tx1"/>
          </a:solidFill>
          <a:latin typeface="Lucida Fax" panose="02060602050505020204" pitchFamily="18" charset="0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" panose="05000000000000000000" pitchFamily="2" charset="2"/>
        <a:buChar char="§"/>
        <a:defRPr lang="de-DE" sz="1500" kern="1200" dirty="0" smtClean="0">
          <a:solidFill>
            <a:schemeClr val="tx1">
              <a:lumMod val="85000"/>
              <a:lumOff val="15000"/>
            </a:schemeClr>
          </a:solidFill>
          <a:latin typeface="Lucida Fax" panose="02060602050505020204" pitchFamily="18" charset="0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413734"/>
            <a:ext cx="9692640" cy="9201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0" y="3821905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accent3">
                    <a:lumMod val="20000"/>
                    <a:lumOff val="80000"/>
                  </a:schemeClr>
                </a:solidFill>
                <a:latin typeface="Lucida Fax" panose="02060602050505020204" pitchFamily="18" charset="0"/>
              </a:defRPr>
            </a:lvl1pPr>
          </a:lstStyle>
          <a:p>
            <a:r>
              <a:rPr lang="de-DE" dirty="0"/>
              <a:t>Verordnung 261/2004</a:t>
            </a:r>
            <a:endParaRPr lang="de-A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  <a:latin typeface="Lucida Fax" panose="02060602050505020204" pitchFamily="18" charset="0"/>
              </a:defRPr>
            </a:lvl1pPr>
          </a:lstStyle>
          <a:p>
            <a:r>
              <a:rPr lang="de-AT" dirty="0"/>
              <a:t>1</a:t>
            </a:r>
          </a:p>
        </p:txBody>
      </p:sp>
      <p:pic>
        <p:nvPicPr>
          <p:cNvPr id="8" name="Grafik 5">
            <a:extLst>
              <a:ext uri="{FF2B5EF4-FFF2-40B4-BE49-F238E27FC236}">
                <a16:creationId xmlns:a16="http://schemas.microsoft.com/office/drawing/2014/main" id="{88143716-6C68-4884-A669-8AD8FF77EBD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120" y="545710"/>
            <a:ext cx="791840" cy="51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83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3" r:id="rId2"/>
    <p:sldLayoutId id="2147483732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spc="-50" baseline="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Lucida Fax" panose="02060602050505020204" pitchFamily="18" charset="0"/>
          <a:ea typeface="+mj-ea"/>
          <a:cs typeface="+mj-cs"/>
        </a:defRPr>
      </a:lvl1pPr>
    </p:titleStyle>
    <p:bodyStyle>
      <a:lvl1pPr marL="450000" indent="-360000" algn="l" defTabSz="914400" rtl="0" eaLnBrk="1" latinLnBrk="0" hangingPunct="1">
        <a:lnSpc>
          <a:spcPct val="55000"/>
        </a:lnSpc>
        <a:spcBef>
          <a:spcPts val="1400"/>
        </a:spcBef>
        <a:spcAft>
          <a:spcPts val="1200"/>
        </a:spcAft>
        <a:buClr>
          <a:schemeClr val="accent1"/>
        </a:buClr>
        <a:buSzPct val="80000"/>
        <a:buFont typeface="Wingdings" panose="05000000000000000000" pitchFamily="2" charset="2"/>
        <a:buChar char="v"/>
        <a:defRPr sz="2000" kern="1200" spc="10" baseline="0">
          <a:solidFill>
            <a:schemeClr val="tx1"/>
          </a:solidFill>
          <a:latin typeface="Lucida Fax" panose="02060602050505020204" pitchFamily="18" charset="0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" panose="05000000000000000000" pitchFamily="2" charset="2"/>
        <a:buChar char="§"/>
        <a:defRPr lang="de-DE" sz="1500" kern="1200" dirty="0" smtClean="0">
          <a:solidFill>
            <a:schemeClr val="tx1">
              <a:lumMod val="85000"/>
              <a:lumOff val="15000"/>
            </a:schemeClr>
          </a:solidFill>
          <a:latin typeface="Lucida Fax" panose="02060602050505020204" pitchFamily="18" charset="0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6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Check">
          <a:fgClr>
            <a:schemeClr val="accent2">
              <a:lumMod val="40000"/>
              <a:lumOff val="60000"/>
            </a:schemeClr>
          </a:fgClr>
          <a:bgClr>
            <a:schemeClr val="accent3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>
            <a:extLst>
              <a:ext uri="{FF2B5EF4-FFF2-40B4-BE49-F238E27FC236}">
                <a16:creationId xmlns:a16="http://schemas.microsoft.com/office/drawing/2014/main" id="{DCA0644C-C5E6-4CE7-A334-84ECD0C09764}"/>
              </a:ext>
            </a:extLst>
          </p:cNvPr>
          <p:cNvSpPr/>
          <p:nvPr/>
        </p:nvSpPr>
        <p:spPr>
          <a:xfrm>
            <a:off x="1261872" y="580283"/>
            <a:ext cx="9418320" cy="5697434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>
              <a:latin typeface="Lucida Fax" panose="02060602050505020204" pitchFamily="18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50BE687-A9A6-479D-9E1C-2CF9BB455A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1872" y="4959626"/>
            <a:ext cx="9418320" cy="1318091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de-AT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Martina Flitsch </a:t>
            </a:r>
          </a:p>
          <a:p>
            <a:pPr algn="ctr">
              <a:lnSpc>
                <a:spcPct val="100000"/>
              </a:lnSpc>
            </a:pPr>
            <a:endParaRPr lang="de-AT" sz="16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0975FC-2130-4643-9854-8E6D93F0833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261872" y="580283"/>
            <a:ext cx="9418320" cy="980160"/>
          </a:xfrm>
        </p:spPr>
        <p:txBody>
          <a:bodyPr>
            <a:normAutofit/>
          </a:bodyPr>
          <a:lstStyle/>
          <a:p>
            <a:pPr algn="ctr"/>
            <a:r>
              <a:rPr lang="de-AT" sz="4000" b="1" dirty="0">
                <a:solidFill>
                  <a:schemeClr val="tx2">
                    <a:lumMod val="1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Fluggastrechte 2025</a:t>
            </a:r>
            <a:endParaRPr lang="de-AT" sz="4000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Grafik 5">
            <a:extLst>
              <a:ext uri="{FF2B5EF4-FFF2-40B4-BE49-F238E27FC236}">
                <a16:creationId xmlns:a16="http://schemas.microsoft.com/office/drawing/2014/main" id="{9986F097-C785-4073-AB9F-380FB518B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166" y="5539909"/>
            <a:ext cx="2027834" cy="1318091"/>
          </a:xfrm>
          <a:prstGeom prst="rect">
            <a:avLst/>
          </a:prstGeom>
        </p:spPr>
      </p:pic>
      <p:pic>
        <p:nvPicPr>
          <p:cNvPr id="5" name="Grafik 4" descr="Ein Bild, das Ebene, Flugzeug, Jet, Transport enthält.&#10;&#10;Automatisch generierte Beschreibung">
            <a:extLst>
              <a:ext uri="{FF2B5EF4-FFF2-40B4-BE49-F238E27FC236}">
                <a16:creationId xmlns:a16="http://schemas.microsoft.com/office/drawing/2014/main" id="{5A40F81B-1424-49BC-B88C-B1386D94E5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222" y="1723724"/>
            <a:ext cx="7155284" cy="298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43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BB9222-7BD4-4CC4-BBF1-1FB8BB4D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270331"/>
            <a:ext cx="9692640" cy="952020"/>
          </a:xfrm>
        </p:spPr>
        <p:txBody>
          <a:bodyPr>
            <a:normAutofit/>
          </a:bodyPr>
          <a:lstStyle/>
          <a:p>
            <a:r>
              <a:rPr lang="en-US" dirty="0"/>
              <a:t>Die Agentur für </a:t>
            </a:r>
            <a:r>
              <a:rPr lang="de-AT" noProof="0" dirty="0"/>
              <a:t>Fluggastrechte</a:t>
            </a:r>
            <a:r>
              <a:rPr lang="en-US" dirty="0"/>
              <a:t> (APF)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0ABC9D0-0C0F-4C42-8BC1-592AB7701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695643"/>
            <a:ext cx="6585880" cy="4892026"/>
          </a:xfrm>
        </p:spPr>
        <p:txBody>
          <a:bodyPr>
            <a:normAutofit fontScale="62500" lnSpcReduction="20000"/>
          </a:bodyPr>
          <a:lstStyle/>
          <a:p>
            <a:pPr marL="450000" indent="-360000" defTabSz="914400">
              <a:lnSpc>
                <a:spcPct val="120000"/>
              </a:lnSpc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de-AT" sz="2400" noProof="0" dirty="0"/>
              <a:t>Unabhängige Schlichtungsstelle in Österreich für Bahn-, Bus-, Schiffs- und </a:t>
            </a:r>
            <a:r>
              <a:rPr lang="de-AT" sz="2400" b="1" u="sng" noProof="0" dirty="0"/>
              <a:t>Flugverkehr</a:t>
            </a:r>
            <a:r>
              <a:rPr lang="de-AT" sz="2400" noProof="0" dirty="0"/>
              <a:t>.</a:t>
            </a:r>
          </a:p>
          <a:p>
            <a:pPr marL="450000" indent="-360000" defTabSz="914400">
              <a:lnSpc>
                <a:spcPct val="120000"/>
              </a:lnSpc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de-AT" sz="2400" noProof="0" dirty="0"/>
              <a:t>Zugleich </a:t>
            </a:r>
            <a:r>
              <a:rPr lang="de-AT" sz="2400" b="1" u="sng" noProof="0" dirty="0"/>
              <a:t>nationale Durchsetzungsstelle für Fluggastrechte</a:t>
            </a:r>
            <a:r>
              <a:rPr lang="de-AT" sz="2400" noProof="0" dirty="0"/>
              <a:t> (Artikel 16).</a:t>
            </a:r>
          </a:p>
          <a:p>
            <a:pPr marL="450000" indent="-360000" defTabSz="914400">
              <a:lnSpc>
                <a:spcPct val="120000"/>
              </a:lnSpc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de-AT" sz="2400" noProof="0" dirty="0"/>
              <a:t>Das Schlichtungsverfahren ist </a:t>
            </a:r>
            <a:r>
              <a:rPr lang="de-AT" sz="2400" b="1" u="sng" noProof="0" dirty="0"/>
              <a:t>kein Gerichtsverfahren</a:t>
            </a:r>
            <a:r>
              <a:rPr lang="de-AT" sz="2400" noProof="0" dirty="0"/>
              <a:t>, die APF kann </a:t>
            </a:r>
            <a:r>
              <a:rPr lang="de-AT" sz="2400" dirty="0"/>
              <a:t>keine bindenden Urteile fällen, </a:t>
            </a:r>
            <a:r>
              <a:rPr lang="de-AT" sz="2400" noProof="0" dirty="0"/>
              <a:t>sondern nur </a:t>
            </a:r>
            <a:r>
              <a:rPr lang="de-AT" sz="2400" b="1" noProof="0" dirty="0"/>
              <a:t>auf eine Einigung zwischen Fluggesellschaft und Passagier hinwirken</a:t>
            </a:r>
            <a:r>
              <a:rPr lang="de-AT" sz="2400" noProof="0" dirty="0"/>
              <a:t>.</a:t>
            </a:r>
          </a:p>
          <a:p>
            <a:pPr marL="450000" indent="-360000" defTabSz="914400">
              <a:lnSpc>
                <a:spcPct val="120000"/>
              </a:lnSpc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de-AT" sz="2400" noProof="0" dirty="0"/>
              <a:t>Die Fluggesellschaften </a:t>
            </a:r>
            <a:r>
              <a:rPr lang="de-AT" sz="2400" b="1" u="sng" noProof="0" dirty="0"/>
              <a:t>sind verpflichtet</a:t>
            </a:r>
            <a:r>
              <a:rPr lang="de-AT" sz="2400" b="1" u="sng" dirty="0"/>
              <a:t>,</a:t>
            </a:r>
            <a:r>
              <a:rPr lang="de-AT" sz="2400" noProof="0" dirty="0"/>
              <a:t> an den APF-Schiedsverfahren teilzunehmen, andernfalls können sie mit </a:t>
            </a:r>
            <a:r>
              <a:rPr lang="de-AT" sz="2400" b="1" u="sng" noProof="0" dirty="0"/>
              <a:t>Verwaltungsstrafen</a:t>
            </a:r>
            <a:r>
              <a:rPr lang="de-AT" sz="2400" noProof="0" dirty="0"/>
              <a:t> konfrontiert werden.</a:t>
            </a:r>
          </a:p>
          <a:p>
            <a:pPr marL="450000" indent="-360000" defTabSz="914400">
              <a:lnSpc>
                <a:spcPct val="120000"/>
              </a:lnSpc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de-DE" sz="2400" noProof="0" dirty="0"/>
              <a:t>Für Schlichtungsverfahren </a:t>
            </a:r>
            <a:r>
              <a:rPr lang="de-DE" sz="2400" b="1" noProof="0" dirty="0"/>
              <a:t>zahlen die Fluggesellschaften einen Kostenbeitrag von EUR 78</a:t>
            </a:r>
            <a:r>
              <a:rPr lang="de-DE" sz="2400" noProof="0" dirty="0"/>
              <a:t>, </a:t>
            </a:r>
            <a:r>
              <a:rPr lang="de-DE" sz="2400" b="1" noProof="0" dirty="0"/>
              <a:t>Anwaltskosten</a:t>
            </a:r>
            <a:r>
              <a:rPr lang="de-DE" sz="2400" noProof="0" dirty="0"/>
              <a:t> werden jedoch </a:t>
            </a:r>
            <a:r>
              <a:rPr lang="de-DE" sz="2400" b="1" u="sng" noProof="0" dirty="0"/>
              <a:t>nicht erstattet</a:t>
            </a:r>
            <a:r>
              <a:rPr lang="de-DE" sz="2400" noProof="0" dirty="0"/>
              <a:t>.</a:t>
            </a:r>
            <a:endParaRPr lang="de-AT" sz="2400" noProof="0" dirty="0"/>
          </a:p>
          <a:p>
            <a:endParaRPr lang="de-AT" sz="15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8B620BF-E388-476D-96F3-143C00CFD0EA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 rot="16200000">
            <a:off x="9959340" y="3786089"/>
            <a:ext cx="3581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AT" dirty="0"/>
              <a:t>Verordnung 261/2004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AC28ED3-197E-4758-9D07-A1FAFFDDC70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92840" y="6172200"/>
            <a:ext cx="914400" cy="5937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F458F2E-2B79-4362-A088-7385AA6923C5}" type="slidenum">
              <a:rPr lang="de-AT">
                <a:solidFill>
                  <a:srgbClr val="46464A">
                    <a:lumMod val="60000"/>
                    <a:lumOff val="40000"/>
                  </a:srgbClr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10</a:t>
            </a:fld>
            <a:endParaRPr lang="de-AT" dirty="0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6" name="Picture 2" descr="Verspätung, Annullierung? Wir sorgen für Ihre Entschädigung - apf">
            <a:extLst>
              <a:ext uri="{FF2B5EF4-FFF2-40B4-BE49-F238E27FC236}">
                <a16:creationId xmlns:a16="http://schemas.microsoft.com/office/drawing/2014/main" id="{1F96FF5C-DEE2-44D5-B7C0-22B496291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752" y="4308040"/>
            <a:ext cx="25908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836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527B7A-A6B9-4EE9-86BA-ED9A0CEA5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158" y="353429"/>
            <a:ext cx="9692640" cy="877284"/>
          </a:xfrm>
        </p:spPr>
        <p:txBody>
          <a:bodyPr>
            <a:normAutofit/>
          </a:bodyPr>
          <a:lstStyle/>
          <a:p>
            <a:r>
              <a:rPr lang="de-AT" dirty="0"/>
              <a:t>Geltendmachung der Ansprüche II</a:t>
            </a:r>
          </a:p>
        </p:txBody>
      </p:sp>
      <p:graphicFrame>
        <p:nvGraphicFramePr>
          <p:cNvPr id="7" name="Inhaltsplatzhalter 2">
            <a:extLst>
              <a:ext uri="{FF2B5EF4-FFF2-40B4-BE49-F238E27FC236}">
                <a16:creationId xmlns:a16="http://schemas.microsoft.com/office/drawing/2014/main" id="{E18D23B0-D7B2-44C8-AF40-48DBC9E401B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66279" y="1395758"/>
          <a:ext cx="10202302" cy="5164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2705215-99ED-4F99-87D9-35773B831EF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 rot="16200000">
            <a:off x="9974060" y="3719228"/>
            <a:ext cx="3581400" cy="365125"/>
          </a:xfrm>
        </p:spPr>
        <p:txBody>
          <a:bodyPr/>
          <a:lstStyle/>
          <a:p>
            <a:r>
              <a:rPr lang="de-AT" dirty="0"/>
              <a:t>Verordnung 261/2004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59D7739-044C-4B93-892A-DB266FBC9C6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92840" y="6172200"/>
            <a:ext cx="914400" cy="593725"/>
          </a:xfrm>
        </p:spPr>
        <p:txBody>
          <a:bodyPr>
            <a:normAutofit lnSpcReduction="10000"/>
          </a:bodyPr>
          <a:lstStyle/>
          <a:p>
            <a:fld id="{3F458F2E-2B79-4362-A088-7385AA6923C5}" type="slidenum">
              <a:rPr lang="de-AT" smtClean="0"/>
              <a:t>11</a:t>
            </a:fld>
            <a:endParaRPr lang="de-AT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47534DA-311D-4D4D-9EAC-7A081313C636}"/>
              </a:ext>
            </a:extLst>
          </p:cNvPr>
          <p:cNvSpPr txBox="1"/>
          <p:nvPr/>
        </p:nvSpPr>
        <p:spPr>
          <a:xfrm>
            <a:off x="1270202" y="1048408"/>
            <a:ext cx="5569527" cy="1819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8FA23C6-AAE8-4D27-8777-C9F146FA5246}"/>
              </a:ext>
            </a:extLst>
          </p:cNvPr>
          <p:cNvSpPr txBox="1"/>
          <p:nvPr/>
        </p:nvSpPr>
        <p:spPr>
          <a:xfrm>
            <a:off x="1184358" y="3933870"/>
            <a:ext cx="5220423" cy="2887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l">
              <a:lnSpc>
                <a:spcPct val="100000"/>
              </a:lnSpc>
              <a:spcBef>
                <a:spcPts val="140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de-AT" sz="1600" noProof="0" dirty="0">
                <a:latin typeface="Lucida Fax" panose="02060602050505020204" pitchFamily="18" charset="0"/>
              </a:rPr>
              <a:t>Neben der Forderung muss die Fluggesellschaft auch die </a:t>
            </a:r>
            <a:r>
              <a:rPr lang="de-AT" sz="1600" b="1" noProof="0" dirty="0">
                <a:latin typeface="Lucida Fax" panose="02060602050505020204" pitchFamily="18" charset="0"/>
              </a:rPr>
              <a:t>Anwaltskosten ersetzen</a:t>
            </a:r>
            <a:r>
              <a:rPr lang="de-AT" sz="1600" noProof="0" dirty="0">
                <a:latin typeface="Lucida Fax" panose="02060602050505020204" pitchFamily="18" charset="0"/>
              </a:rPr>
              <a:t>, wenn die Einschaltung eines Anwalts </a:t>
            </a:r>
            <a:r>
              <a:rPr lang="de-AT" sz="1600" b="1" noProof="0" dirty="0">
                <a:latin typeface="Lucida Fax" panose="02060602050505020204" pitchFamily="18" charset="0"/>
              </a:rPr>
              <a:t>notwendig</a:t>
            </a:r>
            <a:r>
              <a:rPr lang="de-AT" sz="1600" noProof="0" dirty="0">
                <a:latin typeface="Lucida Fax" panose="02060602050505020204" pitchFamily="18" charset="0"/>
              </a:rPr>
              <a:t> war.</a:t>
            </a:r>
          </a:p>
          <a:p>
            <a:pPr marL="285750" lvl="0" indent="-285750" algn="l">
              <a:lnSpc>
                <a:spcPct val="100000"/>
              </a:lnSpc>
              <a:spcBef>
                <a:spcPts val="140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de-AT" sz="1600" noProof="0" dirty="0">
                <a:latin typeface="Lucida Fax" panose="02060602050505020204" pitchFamily="18" charset="0"/>
              </a:rPr>
              <a:t>Eine solche Einschaltung ist in der Regel erforderlich, wenn die </a:t>
            </a:r>
            <a:r>
              <a:rPr lang="de-AT" sz="1600" b="1" noProof="0" dirty="0">
                <a:latin typeface="Lucida Fax" panose="02060602050505020204" pitchFamily="18" charset="0"/>
              </a:rPr>
              <a:t>direkte Kontaktaufnahme</a:t>
            </a:r>
            <a:r>
              <a:rPr lang="de-AT" sz="1600" noProof="0" dirty="0">
                <a:latin typeface="Lucida Fax" panose="02060602050505020204" pitchFamily="18" charset="0"/>
              </a:rPr>
              <a:t> durch den Fluggast </a:t>
            </a:r>
            <a:r>
              <a:rPr lang="de-AT" sz="1600" b="1" noProof="0" dirty="0">
                <a:latin typeface="Lucida Fax" panose="02060602050505020204" pitchFamily="18" charset="0"/>
              </a:rPr>
              <a:t>ignoriert</a:t>
            </a:r>
            <a:r>
              <a:rPr lang="de-AT" sz="1600" noProof="0" dirty="0">
                <a:latin typeface="Lucida Fax" panose="02060602050505020204" pitchFamily="18" charset="0"/>
              </a:rPr>
              <a:t> wird oder die Fluggesellschaft den Fluggast </a:t>
            </a:r>
            <a:r>
              <a:rPr lang="de-AT" sz="1600" b="1" noProof="0" dirty="0">
                <a:latin typeface="Lucida Fax" panose="02060602050505020204" pitchFamily="18" charset="0"/>
              </a:rPr>
              <a:t>nicht ausreichend über seine Rechte informier</a:t>
            </a:r>
            <a:r>
              <a:rPr lang="de-AT" sz="1600" noProof="0" dirty="0">
                <a:latin typeface="Lucida Fax" panose="02060602050505020204" pitchFamily="18" charset="0"/>
              </a:rPr>
              <a:t>t hat.</a:t>
            </a:r>
            <a:endParaRPr lang="de-AT" noProof="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80EE173-B0AC-4939-A78F-1750B9D02F4B}"/>
              </a:ext>
            </a:extLst>
          </p:cNvPr>
          <p:cNvSpPr txBox="1"/>
          <p:nvPr/>
        </p:nvSpPr>
        <p:spPr>
          <a:xfrm>
            <a:off x="6818397" y="3978178"/>
            <a:ext cx="3759200" cy="190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40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de-AT" sz="1600" noProof="0" dirty="0">
                <a:latin typeface="Lucida Fax" panose="02060602050505020204" pitchFamily="18" charset="0"/>
              </a:rPr>
              <a:t>Neben der Forderung </a:t>
            </a:r>
            <a:r>
              <a:rPr lang="de-AT" sz="1600" b="1" noProof="0" dirty="0">
                <a:latin typeface="Lucida Fax" panose="02060602050505020204" pitchFamily="18" charset="0"/>
              </a:rPr>
              <a:t>fallen Anwalts- und Gerichtskosten an.</a:t>
            </a:r>
          </a:p>
          <a:p>
            <a:pPr marL="285750" indent="-285750">
              <a:spcBef>
                <a:spcPts val="140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de-AT" sz="1600" noProof="0" dirty="0">
                <a:latin typeface="Lucida Fax" panose="02060602050505020204" pitchFamily="18" charset="0"/>
              </a:rPr>
              <a:t>Die Kosten sind oft relativ hoch und </a:t>
            </a:r>
            <a:r>
              <a:rPr lang="de-AT" sz="1600" b="1" noProof="0" dirty="0">
                <a:latin typeface="Lucida Fax" panose="02060602050505020204" pitchFamily="18" charset="0"/>
              </a:rPr>
              <a:t>übersteigen schnell </a:t>
            </a:r>
            <a:r>
              <a:rPr lang="de-AT" sz="1600" noProof="0" dirty="0">
                <a:latin typeface="Lucida Fax" panose="02060602050505020204" pitchFamily="18" charset="0"/>
              </a:rPr>
              <a:t>den eigentlichen Schaden.</a:t>
            </a:r>
            <a:endParaRPr lang="de-AT" noProof="0" dirty="0"/>
          </a:p>
        </p:txBody>
      </p:sp>
    </p:spTree>
    <p:extLst>
      <p:ext uri="{BB962C8B-B14F-4D97-AF65-F5344CB8AC3E}">
        <p14:creationId xmlns:p14="http://schemas.microsoft.com/office/powerpoint/2010/main" val="3665435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B05B32-0582-4D04-84D0-B87F1AC03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7549" y="320511"/>
            <a:ext cx="6184703" cy="910822"/>
          </a:xfrm>
        </p:spPr>
        <p:txBody>
          <a:bodyPr>
            <a:normAutofit fontScale="90000"/>
          </a:bodyPr>
          <a:lstStyle/>
          <a:p>
            <a:r>
              <a:rPr lang="de-AT" dirty="0"/>
              <a:t>Montrealer Übereinkommen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1CC5224-EED1-4013-9BB0-E4CFBE44C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" r="2312"/>
          <a:stretch/>
        </p:blipFill>
        <p:spPr bwMode="auto">
          <a:xfrm>
            <a:off x="633999" y="778871"/>
            <a:ext cx="3328660" cy="224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047427A-40B9-4864-9041-133AEDE1E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9894" y="1668463"/>
            <a:ext cx="5860811" cy="4351337"/>
          </a:xfrm>
        </p:spPr>
        <p:txBody>
          <a:bodyPr>
            <a:normAutofit/>
          </a:bodyPr>
          <a:lstStyle/>
          <a:p>
            <a:r>
              <a:rPr lang="en-US" b="1" u="sng" dirty="0" err="1"/>
              <a:t>Internationales</a:t>
            </a:r>
            <a:r>
              <a:rPr lang="en-US" b="1" u="sng" dirty="0"/>
              <a:t> </a:t>
            </a:r>
            <a:r>
              <a:rPr lang="en-US" b="1" u="sng" dirty="0" err="1"/>
              <a:t>Übereinkommen</a:t>
            </a:r>
            <a:r>
              <a:rPr lang="en-US" b="1" u="sng" dirty="0"/>
              <a:t>:</a:t>
            </a:r>
          </a:p>
          <a:p>
            <a:pPr lvl="1">
              <a:lnSpc>
                <a:spcPct val="100000"/>
              </a:lnSpc>
            </a:pPr>
            <a:r>
              <a:rPr lang="de-DE" sz="1500" b="1" dirty="0"/>
              <a:t>Vereinheitlichung</a:t>
            </a:r>
            <a:r>
              <a:rPr lang="de-DE" sz="1500" dirty="0"/>
              <a:t> von Beförderungsvorschriften im internationalen Luftverkehr</a:t>
            </a:r>
            <a:r>
              <a:rPr lang="en-US" sz="1500" dirty="0"/>
              <a:t>.</a:t>
            </a:r>
            <a:endParaRPr lang="en-US" sz="1500" dirty="0">
              <a:latin typeface="Lucida Fax" panose="02060602050505020204" pitchFamily="18" charset="0"/>
            </a:endParaRPr>
          </a:p>
          <a:p>
            <a:pPr lvl="1">
              <a:lnSpc>
                <a:spcPct val="100000"/>
              </a:lnSpc>
            </a:pPr>
            <a:r>
              <a:rPr lang="en-US" sz="1500" dirty="0"/>
              <a:t>Von allen EU-Mitgliedstaaten </a:t>
            </a:r>
            <a:r>
              <a:rPr lang="en-US" sz="1500" b="1" dirty="0"/>
              <a:t>ratifiziert</a:t>
            </a:r>
            <a:r>
              <a:rPr lang="en-US" sz="1500" dirty="0"/>
              <a:t>.</a:t>
            </a:r>
          </a:p>
          <a:p>
            <a:pPr lvl="1">
              <a:lnSpc>
                <a:spcPct val="100000"/>
              </a:lnSpc>
            </a:pPr>
            <a:r>
              <a:rPr lang="en-US" sz="1500" dirty="0"/>
              <a:t>Durch Verordnung auch auf</a:t>
            </a:r>
            <a:r>
              <a:rPr lang="en-US" sz="1500" b="1" dirty="0"/>
              <a:t> Inlandsflüge innerhalb der EU </a:t>
            </a:r>
            <a:r>
              <a:rPr lang="en-US" sz="1500" b="1" dirty="0" err="1"/>
              <a:t>anwendbar</a:t>
            </a:r>
            <a:r>
              <a:rPr lang="en-US" sz="1500" dirty="0"/>
              <a:t> (VO (</a:t>
            </a:r>
            <a:r>
              <a:rPr lang="en-US" sz="1500" dirty="0">
                <a:latin typeface="Lucida Fax" panose="02060602050505020204" pitchFamily="18" charset="0"/>
              </a:rPr>
              <a:t>EG) 889/2002).</a:t>
            </a:r>
          </a:p>
          <a:p>
            <a:pPr lvl="1">
              <a:lnSpc>
                <a:spcPct val="100000"/>
              </a:lnSpc>
            </a:pPr>
            <a:endParaRPr lang="en-US" sz="1500" dirty="0">
              <a:latin typeface="Lucida Fax" panose="02060602050505020204" pitchFamily="18" charset="0"/>
            </a:endParaRPr>
          </a:p>
          <a:p>
            <a:pPr>
              <a:lnSpc>
                <a:spcPct val="100000"/>
              </a:lnSpc>
            </a:pPr>
            <a:r>
              <a:rPr lang="en-US" b="1" u="sng" dirty="0" err="1"/>
              <a:t>Verschuldensunabhängige</a:t>
            </a:r>
            <a:r>
              <a:rPr lang="en-US" b="1" u="sng" dirty="0"/>
              <a:t> </a:t>
            </a:r>
            <a:r>
              <a:rPr lang="en-US" b="1" u="sng" dirty="0" err="1"/>
              <a:t>Haftung</a:t>
            </a:r>
            <a:r>
              <a:rPr lang="en-US" b="1" u="sng" dirty="0"/>
              <a:t> </a:t>
            </a:r>
            <a:r>
              <a:rPr lang="en-US" b="1" dirty="0"/>
              <a:t>der Airline </a:t>
            </a:r>
            <a:r>
              <a:rPr lang="en-US" b="1" dirty="0" err="1"/>
              <a:t>für</a:t>
            </a:r>
            <a:r>
              <a:rPr lang="en-US" b="1" dirty="0"/>
              <a:t> </a:t>
            </a:r>
            <a:r>
              <a:rPr lang="en-US" b="1" dirty="0" err="1"/>
              <a:t>aufgegebenes</a:t>
            </a:r>
            <a:r>
              <a:rPr lang="en-US" b="1" dirty="0"/>
              <a:t> </a:t>
            </a:r>
            <a:r>
              <a:rPr lang="en-US" b="1" dirty="0" err="1"/>
              <a:t>Gepäck</a:t>
            </a:r>
            <a:r>
              <a:rPr lang="en-US" b="1" dirty="0"/>
              <a:t>:</a:t>
            </a:r>
          </a:p>
          <a:p>
            <a:pPr lvl="1">
              <a:lnSpc>
                <a:spcPct val="100000"/>
              </a:lnSpc>
            </a:pPr>
            <a:r>
              <a:rPr lang="en-US" sz="1500" dirty="0" err="1">
                <a:latin typeface="Lucida Fax" panose="02060602050505020204" pitchFamily="18" charset="0"/>
              </a:rPr>
              <a:t>Gepäckverluste</a:t>
            </a:r>
            <a:r>
              <a:rPr lang="en-US" sz="1500" dirty="0">
                <a:latin typeface="Lucida Fax" panose="02060602050505020204" pitchFamily="18" charset="0"/>
              </a:rPr>
              <a:t>,</a:t>
            </a:r>
          </a:p>
          <a:p>
            <a:pPr lvl="1">
              <a:lnSpc>
                <a:spcPct val="100000"/>
              </a:lnSpc>
            </a:pPr>
            <a:r>
              <a:rPr lang="en-US" sz="1500" dirty="0" err="1"/>
              <a:t>Gepäckverspätungen</a:t>
            </a:r>
            <a:r>
              <a:rPr lang="en-US" sz="1500" dirty="0"/>
              <a:t> und</a:t>
            </a:r>
            <a:endParaRPr lang="en-US" sz="1500" dirty="0">
              <a:latin typeface="Lucida Fax" panose="02060602050505020204" pitchFamily="18" charset="0"/>
            </a:endParaRPr>
          </a:p>
          <a:p>
            <a:pPr lvl="1">
              <a:lnSpc>
                <a:spcPct val="100000"/>
              </a:lnSpc>
            </a:pPr>
            <a:r>
              <a:rPr lang="en-US" sz="1500" dirty="0" err="1"/>
              <a:t>Beschädigungen</a:t>
            </a:r>
            <a:r>
              <a:rPr lang="en-US" sz="1500" dirty="0"/>
              <a:t> des </a:t>
            </a:r>
            <a:r>
              <a:rPr lang="en-US" sz="1500" dirty="0" err="1"/>
              <a:t>Gepäcks</a:t>
            </a:r>
            <a:r>
              <a:rPr lang="en-US" sz="1500" dirty="0"/>
              <a:t>.</a:t>
            </a:r>
            <a:endParaRPr lang="en-US" sz="1500" b="1" dirty="0">
              <a:latin typeface="Lucida Fax" panose="02060602050505020204" pitchFamily="18" charset="0"/>
            </a:endParaRPr>
          </a:p>
        </p:txBody>
      </p:sp>
      <p:pic>
        <p:nvPicPr>
          <p:cNvPr id="8" name="Picture 6" descr="Plane on tarmac">
            <a:extLst>
              <a:ext uri="{FF2B5EF4-FFF2-40B4-BE49-F238E27FC236}">
                <a16:creationId xmlns:a16="http://schemas.microsoft.com/office/drawing/2014/main" id="{1774FEC5-8FA3-4621-AE29-4BC8EE9C10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993" r="11549" b="-2"/>
          <a:stretch/>
        </p:blipFill>
        <p:spPr>
          <a:xfrm>
            <a:off x="633999" y="3613437"/>
            <a:ext cx="3328660" cy="2243078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800388F-19C7-4A06-879F-2BA0BE9FD0A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 rot="16200000">
            <a:off x="9959341" y="4046537"/>
            <a:ext cx="3581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AT" dirty="0"/>
              <a:t>Montrealer Übereinkommen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2734C7B-F4DA-45BC-AE73-191E6A0F255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92840" y="6172200"/>
            <a:ext cx="914400" cy="5937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F458F2E-2B79-4362-A088-7385AA6923C5}" type="slidenum">
              <a:rPr lang="de-AT"/>
              <a:pPr>
                <a:lnSpc>
                  <a:spcPct val="90000"/>
                </a:lnSpc>
                <a:spcAft>
                  <a:spcPts val="600"/>
                </a:spcAft>
              </a:pPr>
              <a:t>12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43723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C674A8-74A9-44E7-A0DC-C73813DBA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202" y="239940"/>
            <a:ext cx="9692640" cy="1013459"/>
          </a:xfrm>
        </p:spPr>
        <p:txBody>
          <a:bodyPr>
            <a:normAutofit fontScale="90000"/>
          </a:bodyPr>
          <a:lstStyle/>
          <a:p>
            <a:r>
              <a:rPr lang="de-AT" u="sng" dirty="0"/>
              <a:t>Flughafen Düsseldorf:</a:t>
            </a:r>
            <a:br>
              <a:rPr lang="de-AT" dirty="0"/>
            </a:br>
            <a:r>
              <a:rPr lang="de-AT" dirty="0"/>
              <a:t>Lange Wartezeiten am Flughafen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2FEFF6-7AD2-4A79-9639-BF8238F94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707" y="1351590"/>
            <a:ext cx="5597336" cy="5021687"/>
          </a:xfrm>
        </p:spPr>
        <p:txBody>
          <a:bodyPr>
            <a:normAutofit/>
          </a:bodyPr>
          <a:lstStyle/>
          <a:p>
            <a:pPr marL="90000" indent="0">
              <a:buNone/>
            </a:pPr>
            <a:endParaRPr lang="de-DE" dirty="0"/>
          </a:p>
          <a:p>
            <a:pPr marL="45000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200"/>
              </a:spcAft>
              <a:buClr>
                <a:srgbClr val="6F6F74"/>
              </a:buClr>
              <a:buSzPct val="80000"/>
              <a:buFont typeface="Wingdings" panose="05000000000000000000" pitchFamily="2" charset="2"/>
              <a:buChar char="v"/>
              <a:tabLst/>
              <a:defRPr/>
            </a:pPr>
            <a:endParaRPr kumimoji="0" lang="en-US" sz="1800" b="1" i="0" u="sng" strike="noStrike" kern="1200" cap="none" spc="1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Fax" panose="02060602050505020204" pitchFamily="18" charset="0"/>
              <a:ea typeface="+mn-ea"/>
              <a:cs typeface="Times New Roman" panose="02020603050405020304" pitchFamily="18" charset="0"/>
            </a:endParaRPr>
          </a:p>
          <a:p>
            <a:pPr marL="717550" lvl="1" indent="-182563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u="sng" dirty="0"/>
          </a:p>
          <a:p>
            <a:pPr marL="45000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200"/>
              </a:spcAft>
              <a:buClr>
                <a:srgbClr val="6F6F74"/>
              </a:buClr>
              <a:buSzPct val="80000"/>
              <a:buFont typeface="Wingdings" panose="05000000000000000000" pitchFamily="2" charset="2"/>
              <a:buChar char="v"/>
              <a:tabLst/>
              <a:defRPr/>
            </a:pPr>
            <a:endParaRPr kumimoji="0" lang="en-US" sz="1800" b="1" i="0" u="sng" strike="noStrike" kern="1200" cap="none" spc="1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Fax" panose="02060602050505020204" pitchFamily="18" charset="0"/>
              <a:ea typeface="+mn-ea"/>
              <a:cs typeface="Times New Roman" panose="02020603050405020304" pitchFamily="18" charset="0"/>
            </a:endParaRPr>
          </a:p>
          <a:p>
            <a:pPr marL="45000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200"/>
              </a:spcAft>
              <a:buClr>
                <a:srgbClr val="6F6F74"/>
              </a:buClr>
              <a:buSzPct val="80000"/>
              <a:buFont typeface="Wingdings" panose="05000000000000000000" pitchFamily="2" charset="2"/>
              <a:buChar char="v"/>
              <a:tabLst/>
              <a:defRPr/>
            </a:pPr>
            <a:endParaRPr kumimoji="0" lang="en-US" sz="1800" b="1" i="0" u="sng" strike="noStrike" kern="1200" cap="none" spc="1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Fax" panose="02060602050505020204" pitchFamily="18" charset="0"/>
              <a:ea typeface="+mn-ea"/>
              <a:cs typeface="Times New Roman" panose="02020603050405020304" pitchFamily="18" charset="0"/>
            </a:endParaRPr>
          </a:p>
          <a:p>
            <a:pPr marL="717550" lvl="1" indent="-182563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b="1" u="sng" dirty="0">
              <a:latin typeface="Lucida Fax" panose="02060602050505020204" pitchFamily="18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C144FEE-A326-4989-A55A-B0609168446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 rot="16200000">
            <a:off x="9959341" y="4046537"/>
            <a:ext cx="3581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AT" dirty="0"/>
              <a:t>Lange Wartezeiten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FA92FAA-A71C-41DC-9DBB-3F885E5DB86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92840" y="6172200"/>
            <a:ext cx="914400" cy="5937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F458F2E-2B79-4362-A088-7385AA6923C5}" type="slidenum">
              <a:rPr lang="de-AT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13</a:t>
            </a:fld>
            <a:endParaRPr lang="de-AT" dirty="0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AA61FB4-697B-4290-95C6-8C1E4DD16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2153" y="2146560"/>
            <a:ext cx="4664606" cy="341353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E92FD94-4D51-4152-A253-D00EE2BF0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984" y="2092878"/>
            <a:ext cx="3585554" cy="341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502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265F1475-758B-4920-9D96-E05781724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1447" y="4078156"/>
            <a:ext cx="3614959" cy="229512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CC674A8-74A9-44E7-A0DC-C73813DBA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202" y="239940"/>
            <a:ext cx="9692640" cy="1013459"/>
          </a:xfrm>
        </p:spPr>
        <p:txBody>
          <a:bodyPr>
            <a:normAutofit/>
          </a:bodyPr>
          <a:lstStyle/>
          <a:p>
            <a:r>
              <a:rPr lang="de-AT" dirty="0"/>
              <a:t>Lange Wartezeiten am Flughafen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2FEFF6-7AD2-4A79-9639-BF8238F94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6202" y="1351591"/>
            <a:ext cx="5597336" cy="5021687"/>
          </a:xfrm>
        </p:spPr>
        <p:txBody>
          <a:bodyPr>
            <a:normAutofit fontScale="92500" lnSpcReduction="10000"/>
          </a:bodyPr>
          <a:lstStyle/>
          <a:p>
            <a:pPr marL="90000" indent="0">
              <a:buNone/>
            </a:pPr>
            <a:endParaRPr lang="de-DE" dirty="0"/>
          </a:p>
          <a:p>
            <a:pPr>
              <a:lnSpc>
                <a:spcPct val="100000"/>
              </a:lnSpc>
            </a:pPr>
            <a:r>
              <a:rPr lang="en-US" b="1" dirty="0">
                <a:cs typeface="Times New Roman" panose="02020603050405020304" pitchFamily="18" charset="0"/>
              </a:rPr>
              <a:t>F</a:t>
            </a:r>
            <a:r>
              <a:rPr lang="en-US" sz="1800" b="1" dirty="0">
                <a:cs typeface="Times New Roman" panose="02020603050405020304" pitchFamily="18" charset="0"/>
              </a:rPr>
              <a:t>ehlendes Personal </a:t>
            </a:r>
            <a:r>
              <a:rPr lang="en-US" sz="1800" dirty="0">
                <a:cs typeface="Times New Roman" panose="02020603050405020304" pitchFamily="18" charset="0"/>
              </a:rPr>
              <a:t>am Check-in oder bei den </a:t>
            </a:r>
            <a:r>
              <a:rPr lang="en-US" sz="1800" b="1" dirty="0" err="1">
                <a:cs typeface="Times New Roman" panose="02020603050405020304" pitchFamily="18" charset="0"/>
              </a:rPr>
              <a:t>Sicherheitskontrollen</a:t>
            </a:r>
            <a:r>
              <a:rPr lang="en-US" b="1" dirty="0">
                <a:cs typeface="Times New Roman" panose="02020603050405020304" pitchFamily="18" charset="0"/>
              </a:rPr>
              <a:t>.</a:t>
            </a:r>
            <a:endParaRPr lang="en-US" sz="1800" dirty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b="1" u="sng" dirty="0"/>
              <a:t>Verspäteter Check-in:</a:t>
            </a:r>
          </a:p>
          <a:p>
            <a:pPr marL="717550" lvl="1" indent="-182563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AT" b="1" dirty="0"/>
              <a:t>Airline</a:t>
            </a:r>
            <a:r>
              <a:rPr lang="de-AT" dirty="0"/>
              <a:t> ist selbst für die Organisation des Check-in </a:t>
            </a:r>
            <a:r>
              <a:rPr lang="de-AT" b="1" dirty="0"/>
              <a:t>verantwortlich</a:t>
            </a:r>
            <a:r>
              <a:rPr lang="de-AT" dirty="0"/>
              <a:t>.</a:t>
            </a:r>
            <a:endParaRPr lang="en-US" u="sng" dirty="0"/>
          </a:p>
          <a:p>
            <a:pPr marL="717550" lvl="1" indent="-182563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u="sng" dirty="0">
                <a:latin typeface="Lucida Fax" panose="02060602050505020204" pitchFamily="18" charset="0"/>
              </a:rPr>
              <a:t>Ausgleichsleistung:</a:t>
            </a:r>
            <a:r>
              <a:rPr lang="de-DE" dirty="0">
                <a:latin typeface="Lucida Fax" panose="02060602050505020204" pitchFamily="18" charset="0"/>
              </a:rPr>
              <a:t>				Nach </a:t>
            </a:r>
            <a:r>
              <a:rPr lang="de-DE" b="1" dirty="0">
                <a:latin typeface="Lucida Fax" panose="02060602050505020204" pitchFamily="18" charset="0"/>
              </a:rPr>
              <a:t>deutscher Judikatur </a:t>
            </a:r>
            <a:r>
              <a:rPr lang="de-DE" dirty="0">
                <a:latin typeface="Lucida Fax" panose="02060602050505020204" pitchFamily="18" charset="0"/>
              </a:rPr>
              <a:t>liegt beim </a:t>
            </a:r>
            <a:r>
              <a:rPr lang="de-DE" b="1" dirty="0">
                <a:latin typeface="Lucida Fax" panose="02060602050505020204" pitchFamily="18" charset="0"/>
              </a:rPr>
              <a:t>Verpassen</a:t>
            </a:r>
            <a:r>
              <a:rPr lang="de-DE" dirty="0">
                <a:latin typeface="Lucida Fax" panose="02060602050505020204" pitchFamily="18" charset="0"/>
              </a:rPr>
              <a:t> 	eines Fluges aufgrund eines verspäteten</a:t>
            </a:r>
            <a:r>
              <a:rPr lang="de-DE" dirty="0"/>
              <a:t> </a:t>
            </a:r>
            <a:r>
              <a:rPr lang="de-DE" dirty="0">
                <a:latin typeface="Lucida Fax" panose="02060602050505020204" pitchFamily="18" charset="0"/>
              </a:rPr>
              <a:t>Check-in 	eine </a:t>
            </a:r>
            <a:r>
              <a:rPr lang="de-DE" b="1" dirty="0">
                <a:latin typeface="Lucida Fax" panose="02060602050505020204" pitchFamily="18" charset="0"/>
              </a:rPr>
              <a:t>Nichtbeförderung </a:t>
            </a:r>
            <a:r>
              <a:rPr lang="de-DE" dirty="0">
                <a:latin typeface="Lucida Fax" panose="02060602050505020204" pitchFamily="18" charset="0"/>
              </a:rPr>
              <a:t>vor. 		</a:t>
            </a:r>
            <a:r>
              <a:rPr lang="de-DE" dirty="0"/>
              <a:t>	(AG Köln-138 C 187/19)</a:t>
            </a:r>
          </a:p>
          <a:p>
            <a:pPr marL="45000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200"/>
              </a:spcAft>
              <a:buClr>
                <a:srgbClr val="6F6F74"/>
              </a:buClr>
              <a:buSzPct val="8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i="0" u="sng" strike="noStrike" kern="120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Fax" panose="02060602050505020204" pitchFamily="18" charset="0"/>
                <a:ea typeface="+mn-ea"/>
                <a:cs typeface="Times New Roman" panose="02020603050405020304" pitchFamily="18" charset="0"/>
              </a:rPr>
              <a:t>Sicherheitskontrollen</a:t>
            </a:r>
            <a:r>
              <a:rPr kumimoji="0" lang="en-US" sz="1800" i="0" strike="noStrike" kern="120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Fax" panose="02060602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i="0" strike="noStrike" kern="120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Fax" panose="02060602050505020204" pitchFamily="18" charset="0"/>
                <a:ea typeface="+mn-ea"/>
                <a:cs typeface="Times New Roman" panose="02020603050405020304" pitchFamily="18" charset="0"/>
              </a:rPr>
              <a:t>liegen</a:t>
            </a:r>
            <a:r>
              <a:rPr kumimoji="0" lang="en-US" sz="1800" i="0" strike="noStrike" kern="120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Fax" panose="02060602050505020204" pitchFamily="18" charset="0"/>
                <a:ea typeface="+mn-ea"/>
                <a:cs typeface="Times New Roman" panose="02020603050405020304" pitchFamily="18" charset="0"/>
              </a:rPr>
              <a:t> in </a:t>
            </a:r>
            <a:r>
              <a:rPr kumimoji="0" lang="en-US" sz="1800" b="1" i="0" strike="noStrike" kern="120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Fax" panose="02060602050505020204" pitchFamily="18" charset="0"/>
                <a:ea typeface="+mn-ea"/>
                <a:cs typeface="Times New Roman" panose="02020603050405020304" pitchFamily="18" charset="0"/>
              </a:rPr>
              <a:t>staatlicher</a:t>
            </a:r>
            <a:r>
              <a:rPr kumimoji="0" lang="en-US" sz="1800" b="1" i="0" strike="noStrike" kern="120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Fax" panose="02060602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strike="noStrike" kern="120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Fax" panose="02060602050505020204" pitchFamily="18" charset="0"/>
                <a:ea typeface="+mn-ea"/>
                <a:cs typeface="Times New Roman" panose="02020603050405020304" pitchFamily="18" charset="0"/>
              </a:rPr>
              <a:t>Verantwortlichkeit</a:t>
            </a:r>
            <a:r>
              <a:rPr kumimoji="0" lang="en-US" sz="1800" b="1" i="0" strike="noStrike" kern="120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Fax" panose="02060602050505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717550" marR="0" lvl="1" indent="-1825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6F6F7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A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Lucida Fax" panose="02060602050505020204" pitchFamily="18" charset="0"/>
                <a:ea typeface="+mn-ea"/>
                <a:cs typeface="+mn-cs"/>
              </a:rPr>
              <a:t>Schadenersatzansprüche </a:t>
            </a:r>
            <a:r>
              <a:rPr kumimoji="0" lang="de-AT" sz="140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Lucida Fax" panose="02060602050505020204" pitchFamily="18" charset="0"/>
                <a:ea typeface="+mn-ea"/>
                <a:cs typeface="+mn-cs"/>
              </a:rPr>
              <a:t>müssten demnach gegen den jeweiligen Staat gerichtet werden.</a:t>
            </a:r>
          </a:p>
          <a:p>
            <a:pPr marL="717550" lvl="1" indent="-182563">
              <a:lnSpc>
                <a:spcPct val="100000"/>
              </a:lnSpc>
              <a:buClr>
                <a:srgbClr val="6F6F74"/>
              </a:buClr>
              <a:defRPr/>
            </a:pPr>
            <a:r>
              <a:rPr kumimoji="0" lang="de-AT" sz="140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Lucida Fax" panose="02060602050505020204" pitchFamily="18" charset="0"/>
                <a:ea typeface="+mn-ea"/>
                <a:cs typeface="+mn-cs"/>
              </a:rPr>
              <a:t>Grundsätzlich </a:t>
            </a:r>
            <a:r>
              <a:rPr kumimoji="0" lang="de-AT" sz="1400" i="0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Lucida Fax" panose="02060602050505020204" pitchFamily="18" charset="0"/>
                <a:ea typeface="+mn-ea"/>
                <a:cs typeface="+mn-cs"/>
              </a:rPr>
              <a:t>keine Ansprüche</a:t>
            </a:r>
            <a:r>
              <a:rPr kumimoji="0" lang="de-AT" sz="1400" i="0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Lucida Fax" panose="02060602050505020204" pitchFamily="18" charset="0"/>
                <a:ea typeface="+mn-ea"/>
                <a:cs typeface="+mn-cs"/>
              </a:rPr>
              <a:t> </a:t>
            </a:r>
            <a:r>
              <a:rPr kumimoji="0" lang="de-AT" sz="140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Lucida Fax" panose="02060602050505020204" pitchFamily="18" charset="0"/>
                <a:ea typeface="+mn-ea"/>
                <a:cs typeface="+mn-cs"/>
              </a:rPr>
              <a:t>gegen die Airline.     (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Lucida Fax" panose="02060602050505020204" pitchFamily="18" charset="0"/>
                <a:ea typeface="+mn-ea"/>
                <a:cs typeface="+mn-cs"/>
              </a:rPr>
              <a:t>AG Rüsselsheim- 3 C 958/15)</a:t>
            </a:r>
            <a:endParaRPr kumimoji="0" lang="en-US" sz="1400" i="0" u="sng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Lucida Fax" panose="02060602050505020204" pitchFamily="18" charset="0"/>
              <a:ea typeface="+mn-ea"/>
              <a:cs typeface="+mn-cs"/>
            </a:endParaRPr>
          </a:p>
          <a:p>
            <a:pPr marL="45000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200"/>
              </a:spcAft>
              <a:buClr>
                <a:srgbClr val="6F6F74"/>
              </a:buClr>
              <a:buSzPct val="80000"/>
              <a:buFont typeface="Wingdings" panose="05000000000000000000" pitchFamily="2" charset="2"/>
              <a:buChar char="v"/>
              <a:tabLst/>
              <a:defRPr/>
            </a:pPr>
            <a:endParaRPr kumimoji="0" lang="en-US" sz="1800" b="1" i="0" u="sng" strike="noStrike" kern="1200" cap="none" spc="1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Fax" panose="02060602050505020204" pitchFamily="18" charset="0"/>
              <a:ea typeface="+mn-ea"/>
              <a:cs typeface="Times New Roman" panose="02020603050405020304" pitchFamily="18" charset="0"/>
            </a:endParaRPr>
          </a:p>
          <a:p>
            <a:pPr marL="717550" lvl="1" indent="-182563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u="sng" dirty="0"/>
          </a:p>
          <a:p>
            <a:pPr marL="45000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200"/>
              </a:spcAft>
              <a:buClr>
                <a:srgbClr val="6F6F74"/>
              </a:buClr>
              <a:buSzPct val="80000"/>
              <a:buFont typeface="Wingdings" panose="05000000000000000000" pitchFamily="2" charset="2"/>
              <a:buChar char="v"/>
              <a:tabLst/>
              <a:defRPr/>
            </a:pPr>
            <a:endParaRPr kumimoji="0" lang="en-US" sz="1800" b="1" i="0" u="sng" strike="noStrike" kern="1200" cap="none" spc="1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Fax" panose="02060602050505020204" pitchFamily="18" charset="0"/>
              <a:ea typeface="+mn-ea"/>
              <a:cs typeface="Times New Roman" panose="02020603050405020304" pitchFamily="18" charset="0"/>
            </a:endParaRPr>
          </a:p>
          <a:p>
            <a:pPr marL="45000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200"/>
              </a:spcAft>
              <a:buClr>
                <a:srgbClr val="6F6F74"/>
              </a:buClr>
              <a:buSzPct val="80000"/>
              <a:buFont typeface="Wingdings" panose="05000000000000000000" pitchFamily="2" charset="2"/>
              <a:buChar char="v"/>
              <a:tabLst/>
              <a:defRPr/>
            </a:pPr>
            <a:endParaRPr kumimoji="0" lang="en-US" sz="1800" b="1" i="0" u="sng" strike="noStrike" kern="1200" cap="none" spc="1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Fax" panose="02060602050505020204" pitchFamily="18" charset="0"/>
              <a:ea typeface="+mn-ea"/>
              <a:cs typeface="Times New Roman" panose="02020603050405020304" pitchFamily="18" charset="0"/>
            </a:endParaRPr>
          </a:p>
          <a:p>
            <a:pPr marL="717550" lvl="1" indent="-182563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b="1" u="sng" dirty="0">
              <a:latin typeface="Lucida Fax" panose="02060602050505020204" pitchFamily="18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C144FEE-A326-4989-A55A-B0609168446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 rot="16200000">
            <a:off x="9959341" y="4046537"/>
            <a:ext cx="3581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AT" dirty="0"/>
              <a:t>Lange Wartezeiten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FA92FAA-A71C-41DC-9DBB-3F885E5DB86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92840" y="6172200"/>
            <a:ext cx="914400" cy="5937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F458F2E-2B79-4362-A088-7385AA6923C5}" type="slidenum">
              <a:rPr lang="de-AT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14</a:t>
            </a:fld>
            <a:endParaRPr lang="de-AT" dirty="0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10" name="Grafik 9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BAA61FB4-697B-4290-95C6-8C1E4DD16F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448" y="1452462"/>
            <a:ext cx="3614959" cy="240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55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C674A8-74A9-44E7-A0DC-C73813DBA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202" y="239940"/>
            <a:ext cx="9692640" cy="1013459"/>
          </a:xfrm>
        </p:spPr>
        <p:txBody>
          <a:bodyPr>
            <a:normAutofit/>
          </a:bodyPr>
          <a:lstStyle/>
          <a:p>
            <a:r>
              <a:rPr lang="de-AT" u="sng" dirty="0"/>
              <a:t>Lufthansa:</a:t>
            </a:r>
            <a:r>
              <a:rPr lang="de-AT" dirty="0"/>
              <a:t> Streiks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2FEFF6-7AD2-4A79-9639-BF8238F94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6202" y="1351591"/>
            <a:ext cx="5597336" cy="5021687"/>
          </a:xfrm>
        </p:spPr>
        <p:txBody>
          <a:bodyPr>
            <a:normAutofit/>
          </a:bodyPr>
          <a:lstStyle/>
          <a:p>
            <a:pPr marL="90000" indent="0">
              <a:buNone/>
            </a:pPr>
            <a:endParaRPr lang="de-DE" dirty="0"/>
          </a:p>
          <a:p>
            <a:pPr marL="45000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200"/>
              </a:spcAft>
              <a:buClr>
                <a:srgbClr val="6F6F74"/>
              </a:buClr>
              <a:buSzPct val="80000"/>
              <a:buFont typeface="Wingdings" panose="05000000000000000000" pitchFamily="2" charset="2"/>
              <a:buChar char="v"/>
              <a:tabLst/>
              <a:defRPr/>
            </a:pPr>
            <a:endParaRPr kumimoji="0" lang="en-US" sz="1800" b="1" i="0" u="sng" strike="noStrike" kern="1200" cap="none" spc="1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Fax" panose="02060602050505020204" pitchFamily="18" charset="0"/>
              <a:ea typeface="+mn-ea"/>
              <a:cs typeface="Times New Roman" panose="02020603050405020304" pitchFamily="18" charset="0"/>
            </a:endParaRPr>
          </a:p>
          <a:p>
            <a:pPr marL="717550" lvl="1" indent="-182563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u="sng" dirty="0"/>
          </a:p>
          <a:p>
            <a:pPr marL="45000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200"/>
              </a:spcAft>
              <a:buClr>
                <a:srgbClr val="6F6F74"/>
              </a:buClr>
              <a:buSzPct val="80000"/>
              <a:buFont typeface="Wingdings" panose="05000000000000000000" pitchFamily="2" charset="2"/>
              <a:buChar char="v"/>
              <a:tabLst/>
              <a:defRPr/>
            </a:pPr>
            <a:endParaRPr kumimoji="0" lang="en-US" sz="1800" b="1" i="0" u="sng" strike="noStrike" kern="1200" cap="none" spc="1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Fax" panose="02060602050505020204" pitchFamily="18" charset="0"/>
              <a:ea typeface="+mn-ea"/>
              <a:cs typeface="Times New Roman" panose="02020603050405020304" pitchFamily="18" charset="0"/>
            </a:endParaRPr>
          </a:p>
          <a:p>
            <a:pPr marL="45000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200"/>
              </a:spcAft>
              <a:buClr>
                <a:srgbClr val="6F6F74"/>
              </a:buClr>
              <a:buSzPct val="80000"/>
              <a:buFont typeface="Wingdings" panose="05000000000000000000" pitchFamily="2" charset="2"/>
              <a:buChar char="v"/>
              <a:tabLst/>
              <a:defRPr/>
            </a:pPr>
            <a:endParaRPr kumimoji="0" lang="en-US" sz="1800" b="1" i="0" u="sng" strike="noStrike" kern="1200" cap="none" spc="1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Fax" panose="02060602050505020204" pitchFamily="18" charset="0"/>
              <a:ea typeface="+mn-ea"/>
              <a:cs typeface="Times New Roman" panose="02020603050405020304" pitchFamily="18" charset="0"/>
            </a:endParaRPr>
          </a:p>
          <a:p>
            <a:pPr marL="717550" lvl="1" indent="-182563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b="1" u="sng" dirty="0">
              <a:latin typeface="Lucida Fax" panose="02060602050505020204" pitchFamily="18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C144FEE-A326-4989-A55A-B0609168446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 rot="16200000">
            <a:off x="9959340" y="3920223"/>
            <a:ext cx="3581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AT" dirty="0"/>
              <a:t>Streiks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FA92FAA-A71C-41DC-9DBB-3F885E5DB86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92840" y="6172200"/>
            <a:ext cx="914400" cy="5937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F458F2E-2B79-4362-A088-7385AA6923C5}" type="slidenum">
              <a:rPr lang="de-AT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15</a:t>
            </a:fld>
            <a:endParaRPr lang="de-AT" dirty="0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F91BB9A-7D6D-4ADD-B2E7-C436811D9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825" y="1804126"/>
            <a:ext cx="3350998" cy="436807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E554559-AF90-45DD-B55E-E12F1EEACF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20" t="7709" r="12566" b="7469"/>
          <a:stretch/>
        </p:blipFill>
        <p:spPr>
          <a:xfrm>
            <a:off x="4516817" y="4308497"/>
            <a:ext cx="4441371" cy="1723091"/>
          </a:xfrm>
          <a:prstGeom prst="rect">
            <a:avLst/>
          </a:prstGeom>
        </p:spPr>
      </p:pic>
      <p:pic>
        <p:nvPicPr>
          <p:cNvPr id="17" name="Grafik 16" descr="Ein Bild, das Text, Transport, Flugzeug enthält.&#10;&#10;Automatisch generierte Beschreibung">
            <a:extLst>
              <a:ext uri="{FF2B5EF4-FFF2-40B4-BE49-F238E27FC236}">
                <a16:creationId xmlns:a16="http://schemas.microsoft.com/office/drawing/2014/main" id="{E1AAC375-64B4-45B8-AE72-B0377143CF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" r="2928" b="7258"/>
          <a:stretch/>
        </p:blipFill>
        <p:spPr>
          <a:xfrm>
            <a:off x="5015216" y="1557303"/>
            <a:ext cx="4441371" cy="254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79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0FB290-707F-451A-8E67-23DB6260C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15082"/>
            <a:ext cx="9692640" cy="1325562"/>
          </a:xfrm>
        </p:spPr>
        <p:txBody>
          <a:bodyPr/>
          <a:lstStyle/>
          <a:p>
            <a:br>
              <a:rPr lang="de-AT" dirty="0"/>
            </a:br>
            <a:r>
              <a:rPr lang="de-AT" dirty="0"/>
              <a:t>Streiks</a:t>
            </a:r>
          </a:p>
        </p:txBody>
      </p:sp>
      <p:graphicFrame>
        <p:nvGraphicFramePr>
          <p:cNvPr id="7" name="Inhaltsplatzhalter 2">
            <a:extLst>
              <a:ext uri="{FF2B5EF4-FFF2-40B4-BE49-F238E27FC236}">
                <a16:creationId xmlns:a16="http://schemas.microsoft.com/office/drawing/2014/main" id="{EA2C90F6-7F54-4450-8461-3519B2F1FC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6123983"/>
              </p:ext>
            </p:extLst>
          </p:nvPr>
        </p:nvGraphicFramePr>
        <p:xfrm>
          <a:off x="1261872" y="1734532"/>
          <a:ext cx="8595360" cy="4351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8E2E983-58FF-435B-92BF-3632AB95477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 rot="16200000">
            <a:off x="9959340" y="3894785"/>
            <a:ext cx="3581400" cy="365125"/>
          </a:xfrm>
        </p:spPr>
        <p:txBody>
          <a:bodyPr/>
          <a:lstStyle/>
          <a:p>
            <a:r>
              <a:rPr lang="de-AT" dirty="0"/>
              <a:t>Streiks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E8ACFC0-0886-47E8-8DED-778F38F9062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92840" y="6172200"/>
            <a:ext cx="914400" cy="593725"/>
          </a:xfrm>
        </p:spPr>
        <p:txBody>
          <a:bodyPr>
            <a:normAutofit lnSpcReduction="10000"/>
          </a:bodyPr>
          <a:lstStyle/>
          <a:p>
            <a:fld id="{3F458F2E-2B79-4362-A088-7385AA6923C5}" type="slidenum">
              <a:rPr lang="de-AT" smtClean="0"/>
              <a:t>16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56275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C674A8-74A9-44E7-A0DC-C73813DBA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202" y="239940"/>
            <a:ext cx="9692640" cy="1013459"/>
          </a:xfrm>
        </p:spPr>
        <p:txBody>
          <a:bodyPr>
            <a:normAutofit fontScale="90000"/>
          </a:bodyPr>
          <a:lstStyle/>
          <a:p>
            <a:r>
              <a:rPr lang="de-AT" u="sng" dirty="0"/>
              <a:t>Flughafen Amsterdam Schiphol:</a:t>
            </a:r>
            <a:br>
              <a:rPr lang="de-AT" dirty="0"/>
            </a:br>
            <a:r>
              <a:rPr lang="de-AT" dirty="0"/>
              <a:t>Gepäckverlust oder -verspätung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2FEFF6-7AD2-4A79-9639-BF8238F94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6202" y="1351591"/>
            <a:ext cx="5597336" cy="5021687"/>
          </a:xfrm>
        </p:spPr>
        <p:txBody>
          <a:bodyPr>
            <a:normAutofit/>
          </a:bodyPr>
          <a:lstStyle/>
          <a:p>
            <a:pPr marL="90000" indent="0">
              <a:buNone/>
            </a:pPr>
            <a:endParaRPr lang="de-DE" dirty="0"/>
          </a:p>
          <a:p>
            <a:pPr marL="45000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200"/>
              </a:spcAft>
              <a:buClr>
                <a:srgbClr val="6F6F74"/>
              </a:buClr>
              <a:buSzPct val="80000"/>
              <a:buFont typeface="Wingdings" panose="05000000000000000000" pitchFamily="2" charset="2"/>
              <a:buChar char="v"/>
              <a:tabLst/>
              <a:defRPr/>
            </a:pPr>
            <a:endParaRPr kumimoji="0" lang="en-US" sz="1800" b="1" i="0" u="sng" strike="noStrike" kern="1200" cap="none" spc="1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Fax" panose="02060602050505020204" pitchFamily="18" charset="0"/>
              <a:ea typeface="+mn-ea"/>
              <a:cs typeface="Times New Roman" panose="02020603050405020304" pitchFamily="18" charset="0"/>
            </a:endParaRPr>
          </a:p>
          <a:p>
            <a:pPr marL="717550" lvl="1" indent="-182563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u="sng" dirty="0"/>
          </a:p>
          <a:p>
            <a:pPr marL="45000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200"/>
              </a:spcAft>
              <a:buClr>
                <a:srgbClr val="6F6F74"/>
              </a:buClr>
              <a:buSzPct val="80000"/>
              <a:buFont typeface="Wingdings" panose="05000000000000000000" pitchFamily="2" charset="2"/>
              <a:buChar char="v"/>
              <a:tabLst/>
              <a:defRPr/>
            </a:pPr>
            <a:endParaRPr kumimoji="0" lang="en-US" sz="1800" b="1" i="0" u="sng" strike="noStrike" kern="1200" cap="none" spc="1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Fax" panose="02060602050505020204" pitchFamily="18" charset="0"/>
              <a:ea typeface="+mn-ea"/>
              <a:cs typeface="Times New Roman" panose="02020603050405020304" pitchFamily="18" charset="0"/>
            </a:endParaRPr>
          </a:p>
          <a:p>
            <a:pPr marL="45000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200"/>
              </a:spcAft>
              <a:buClr>
                <a:srgbClr val="6F6F74"/>
              </a:buClr>
              <a:buSzPct val="80000"/>
              <a:buFont typeface="Wingdings" panose="05000000000000000000" pitchFamily="2" charset="2"/>
              <a:buChar char="v"/>
              <a:tabLst/>
              <a:defRPr/>
            </a:pPr>
            <a:endParaRPr kumimoji="0" lang="en-US" sz="1800" b="1" i="0" u="sng" strike="noStrike" kern="1200" cap="none" spc="1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Fax" panose="02060602050505020204" pitchFamily="18" charset="0"/>
              <a:ea typeface="+mn-ea"/>
              <a:cs typeface="Times New Roman" panose="02020603050405020304" pitchFamily="18" charset="0"/>
            </a:endParaRPr>
          </a:p>
          <a:p>
            <a:pPr marL="717550" lvl="1" indent="-182563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b="1" u="sng" dirty="0">
              <a:latin typeface="Lucida Fax" panose="02060602050505020204" pitchFamily="18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C144FEE-A326-4989-A55A-B0609168446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 rot="16200000">
            <a:off x="9959341" y="4046537"/>
            <a:ext cx="3581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AT" dirty="0"/>
              <a:t>Gepäckverlust oder -verspätung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FA92FAA-A71C-41DC-9DBB-3F885E5DB86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92840" y="6172200"/>
            <a:ext cx="914400" cy="5937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F458F2E-2B79-4362-A088-7385AA6923C5}" type="slidenum">
              <a:rPr lang="de-AT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17</a:t>
            </a:fld>
            <a:endParaRPr lang="de-AT" dirty="0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E939979-DC1E-4680-92BA-9DD1A38BA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211" y="2118461"/>
            <a:ext cx="5448631" cy="268699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4A4B3C1-98EB-4561-B137-4375EA86DB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1" r="13099" b="16911"/>
          <a:stretch/>
        </p:blipFill>
        <p:spPr>
          <a:xfrm>
            <a:off x="1026202" y="1939483"/>
            <a:ext cx="3985591" cy="278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161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B05B32-0582-4D04-84D0-B87F1AC03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2167" y="320511"/>
            <a:ext cx="6970086" cy="910822"/>
          </a:xfrm>
        </p:spPr>
        <p:txBody>
          <a:bodyPr>
            <a:normAutofit fontScale="90000"/>
          </a:bodyPr>
          <a:lstStyle/>
          <a:p>
            <a:r>
              <a:rPr lang="de-AT" dirty="0"/>
              <a:t>Gepäckverlust oder -verspätung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1CC5224-EED1-4013-9BB0-E4CFBE44C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" r="2428"/>
          <a:stretch/>
        </p:blipFill>
        <p:spPr bwMode="auto">
          <a:xfrm>
            <a:off x="633999" y="778871"/>
            <a:ext cx="3328660" cy="224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047427A-40B9-4864-9041-133AEDE1E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9894" y="1668463"/>
            <a:ext cx="5860811" cy="4351337"/>
          </a:xfrm>
        </p:spPr>
        <p:txBody>
          <a:bodyPr>
            <a:normAutofit/>
          </a:bodyPr>
          <a:lstStyle/>
          <a:p>
            <a:r>
              <a:rPr lang="en-US" b="1" dirty="0" err="1"/>
              <a:t>Verlustmeldung</a:t>
            </a:r>
            <a:r>
              <a:rPr lang="en-US" b="1" dirty="0"/>
              <a:t> </a:t>
            </a:r>
            <a:r>
              <a:rPr lang="en-US" b="1" dirty="0" err="1"/>
              <a:t>erforderlich</a:t>
            </a:r>
            <a:r>
              <a:rPr lang="en-US" b="1" dirty="0"/>
              <a:t> </a:t>
            </a:r>
            <a:r>
              <a:rPr lang="en-US" dirty="0"/>
              <a:t>(7/21 Tage)</a:t>
            </a:r>
          </a:p>
          <a:p>
            <a:r>
              <a:rPr lang="en-US" u="sng" dirty="0"/>
              <a:t>Entschädigung</a:t>
            </a:r>
            <a:r>
              <a:rPr lang="en-US" dirty="0"/>
              <a:t>:</a:t>
            </a:r>
          </a:p>
          <a:p>
            <a:pPr lvl="1">
              <a:lnSpc>
                <a:spcPct val="100000"/>
              </a:lnSpc>
            </a:pPr>
            <a:r>
              <a:rPr lang="de-DE" dirty="0"/>
              <a:t>Erstattung angemessener Ausgaben für notwenige </a:t>
            </a:r>
            <a:r>
              <a:rPr lang="de-DE" b="1" dirty="0"/>
              <a:t>Ersatzprodukte </a:t>
            </a:r>
            <a:r>
              <a:rPr lang="de-DE" dirty="0"/>
              <a:t>(Ersatzkleidung, Kosmetik, </a:t>
            </a:r>
            <a:r>
              <a:rPr lang="de-DE" dirty="0" err="1"/>
              <a:t>etc</a:t>
            </a:r>
            <a:r>
              <a:rPr lang="de-DE" dirty="0"/>
              <a:t>).</a:t>
            </a:r>
          </a:p>
          <a:p>
            <a:pPr lvl="1">
              <a:lnSpc>
                <a:spcPct val="100000"/>
              </a:lnSpc>
            </a:pPr>
            <a:r>
              <a:rPr lang="de-DE" u="sng" dirty="0">
                <a:latin typeface="Lucida Fax" panose="02060602050505020204" pitchFamily="18" charset="0"/>
              </a:rPr>
              <a:t>Angemessenheit:</a:t>
            </a:r>
            <a:r>
              <a:rPr lang="de-DE" dirty="0">
                <a:latin typeface="Lucida Fax" panose="02060602050505020204" pitchFamily="18" charset="0"/>
              </a:rPr>
              <a:t>				Abhängig vom </a:t>
            </a:r>
            <a:r>
              <a:rPr lang="de-DE" b="1" dirty="0">
                <a:latin typeface="Lucida Fax" panose="02060602050505020204" pitchFamily="18" charset="0"/>
              </a:rPr>
              <a:t>Reiseziel</a:t>
            </a:r>
            <a:r>
              <a:rPr lang="de-DE" b="1" dirty="0"/>
              <a:t>, </a:t>
            </a:r>
            <a:r>
              <a:rPr lang="de-DE" dirty="0"/>
              <a:t>dem</a:t>
            </a:r>
            <a:r>
              <a:rPr lang="de-DE" dirty="0">
                <a:latin typeface="Lucida Fax" panose="02060602050505020204" pitchFamily="18" charset="0"/>
              </a:rPr>
              <a:t> </a:t>
            </a:r>
            <a:r>
              <a:rPr lang="de-DE" b="1" dirty="0">
                <a:latin typeface="Lucida Fax" panose="02060602050505020204" pitchFamily="18" charset="0"/>
              </a:rPr>
              <a:t>Hintergrund</a:t>
            </a:r>
            <a:r>
              <a:rPr lang="de-DE" dirty="0">
                <a:latin typeface="Lucida Fax" panose="02060602050505020204" pitchFamily="18" charset="0"/>
              </a:rPr>
              <a:t> der 	Reise </a:t>
            </a:r>
            <a:r>
              <a:rPr lang="de-DE" dirty="0"/>
              <a:t>(Geschäftsreisen vs. Urlaubsreisen) und der 	</a:t>
            </a:r>
            <a:r>
              <a:rPr lang="de-DE" b="1" dirty="0"/>
              <a:t>Verspätungsdauer</a:t>
            </a:r>
            <a:r>
              <a:rPr lang="de-DE" dirty="0"/>
              <a:t>.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Lucida Fax" panose="02060602050505020204" pitchFamily="18" charset="0"/>
              </a:rPr>
              <a:t>Bei </a:t>
            </a:r>
            <a:r>
              <a:rPr lang="en-US" dirty="0" err="1"/>
              <a:t>Gepäckv</a:t>
            </a:r>
            <a:r>
              <a:rPr lang="en-US" dirty="0" err="1">
                <a:latin typeface="Lucida Fax" panose="02060602050505020204" pitchFamily="18" charset="0"/>
              </a:rPr>
              <a:t>erlust</a:t>
            </a:r>
            <a:r>
              <a:rPr lang="en-US" dirty="0">
                <a:latin typeface="Lucida Fax" panose="02060602050505020204" pitchFamily="18" charset="0"/>
              </a:rPr>
              <a:t> </a:t>
            </a:r>
            <a:r>
              <a:rPr lang="en-US" dirty="0" err="1">
                <a:latin typeface="Lucida Fax" panose="02060602050505020204" pitchFamily="18" charset="0"/>
              </a:rPr>
              <a:t>zusätzlich</a:t>
            </a:r>
            <a:r>
              <a:rPr lang="en-US" dirty="0">
                <a:latin typeface="Lucida Fax" panose="02060602050505020204" pitchFamily="18" charset="0"/>
              </a:rPr>
              <a:t> Entschädigung </a:t>
            </a:r>
            <a:r>
              <a:rPr lang="en-US" dirty="0" err="1">
                <a:latin typeface="Lucida Fax" panose="02060602050505020204" pitchFamily="18" charset="0"/>
              </a:rPr>
              <a:t>für</a:t>
            </a:r>
            <a:r>
              <a:rPr lang="en-US" dirty="0">
                <a:latin typeface="Lucida Fax" panose="02060602050505020204" pitchFamily="18" charset="0"/>
              </a:rPr>
              <a:t> das </a:t>
            </a:r>
            <a:r>
              <a:rPr lang="en-US" b="1" dirty="0" err="1">
                <a:latin typeface="Lucida Fax" panose="02060602050505020204" pitchFamily="18" charset="0"/>
              </a:rPr>
              <a:t>Gepäckstück</a:t>
            </a:r>
            <a:r>
              <a:rPr lang="en-US" b="1" dirty="0">
                <a:latin typeface="Lucida Fax" panose="02060602050505020204" pitchFamily="18" charset="0"/>
              </a:rPr>
              <a:t> </a:t>
            </a:r>
            <a:r>
              <a:rPr lang="en-US" dirty="0">
                <a:latin typeface="Lucida Fax" panose="02060602050505020204" pitchFamily="18" charset="0"/>
              </a:rPr>
              <a:t>und </a:t>
            </a:r>
            <a:r>
              <a:rPr lang="en-US" dirty="0" err="1">
                <a:latin typeface="Lucida Fax" panose="02060602050505020204" pitchFamily="18" charset="0"/>
              </a:rPr>
              <a:t>dessen</a:t>
            </a:r>
            <a:r>
              <a:rPr lang="en-US" dirty="0">
                <a:latin typeface="Lucida Fax" panose="02060602050505020204" pitchFamily="18" charset="0"/>
              </a:rPr>
              <a:t> </a:t>
            </a:r>
            <a:r>
              <a:rPr lang="en-US" b="1" dirty="0" err="1">
                <a:latin typeface="Lucida Fax" panose="02060602050505020204" pitchFamily="18" charset="0"/>
              </a:rPr>
              <a:t>Inhalt</a:t>
            </a:r>
            <a:r>
              <a:rPr lang="en-US" sz="1500" dirty="0">
                <a:latin typeface="Lucida Fax" panose="02060602050505020204" pitchFamily="18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b="1" dirty="0" err="1"/>
              <a:t>Verschuldensunabhängiger</a:t>
            </a:r>
            <a:r>
              <a:rPr lang="en-US" b="1" dirty="0"/>
              <a:t> </a:t>
            </a:r>
            <a:r>
              <a:rPr lang="en-US" dirty="0" err="1"/>
              <a:t>Schadenersatz</a:t>
            </a:r>
            <a:r>
              <a:rPr lang="en-US" dirty="0"/>
              <a:t>, </a:t>
            </a:r>
            <a:r>
              <a:rPr lang="en-US" dirty="0" err="1"/>
              <a:t>mit</a:t>
            </a:r>
            <a:r>
              <a:rPr lang="en-US" dirty="0"/>
              <a:t> Haftungshöchstgrenze (C-86/19) von </a:t>
            </a:r>
            <a:r>
              <a:rPr lang="en-US" sz="1800" dirty="0"/>
              <a:t>1.288 SZR (1.</a:t>
            </a:r>
            <a:r>
              <a:rPr lang="en-US" dirty="0"/>
              <a:t>5</a:t>
            </a:r>
            <a:r>
              <a:rPr lang="en-US" sz="1800" dirty="0"/>
              <a:t>00 – 1.600 EUR).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1774FEC5-8FA3-4621-AE29-4BC8EE9C108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" r="1887"/>
          <a:stretch/>
        </p:blipFill>
        <p:spPr>
          <a:xfrm>
            <a:off x="633999" y="3613437"/>
            <a:ext cx="3328660" cy="2243078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800388F-19C7-4A06-879F-2BA0BE9FD0A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 rot="16200000">
            <a:off x="9959341" y="4046537"/>
            <a:ext cx="3581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AT" dirty="0"/>
              <a:t>Gepäckverlust oder -verspätung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2734C7B-F4DA-45BC-AE73-191E6A0F255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92840" y="6172200"/>
            <a:ext cx="914400" cy="5937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F458F2E-2B79-4362-A088-7385AA6923C5}" type="slidenum">
              <a:rPr lang="de-AT"/>
              <a:pPr>
                <a:lnSpc>
                  <a:spcPct val="90000"/>
                </a:lnSpc>
                <a:spcAft>
                  <a:spcPts val="600"/>
                </a:spcAft>
              </a:pPr>
              <a:t>18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339839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C674A8-74A9-44E7-A0DC-C73813DBA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202" y="239940"/>
            <a:ext cx="9692640" cy="1013459"/>
          </a:xfrm>
        </p:spPr>
        <p:txBody>
          <a:bodyPr>
            <a:normAutofit fontScale="90000"/>
          </a:bodyPr>
          <a:lstStyle/>
          <a:p>
            <a:r>
              <a:rPr lang="de-AT" u="sng" dirty="0"/>
              <a:t>Flughafen München:</a:t>
            </a:r>
            <a:br>
              <a:rPr lang="de-AT" dirty="0"/>
            </a:br>
            <a:r>
              <a:rPr lang="de-AT" dirty="0"/>
              <a:t>Widrige Wetterbedingungen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2FEFF6-7AD2-4A79-9639-BF8238F94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707" y="1351590"/>
            <a:ext cx="5597336" cy="5021687"/>
          </a:xfrm>
        </p:spPr>
        <p:txBody>
          <a:bodyPr>
            <a:normAutofit/>
          </a:bodyPr>
          <a:lstStyle/>
          <a:p>
            <a:pPr marL="90000" indent="0">
              <a:buNone/>
            </a:pPr>
            <a:endParaRPr lang="de-DE" dirty="0"/>
          </a:p>
          <a:p>
            <a:pPr marL="45000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200"/>
              </a:spcAft>
              <a:buClr>
                <a:srgbClr val="6F6F74"/>
              </a:buClr>
              <a:buSzPct val="80000"/>
              <a:buFont typeface="Wingdings" panose="05000000000000000000" pitchFamily="2" charset="2"/>
              <a:buChar char="v"/>
              <a:tabLst/>
              <a:defRPr/>
            </a:pPr>
            <a:endParaRPr kumimoji="0" lang="en-US" sz="1800" b="1" i="0" u="sng" strike="noStrike" kern="1200" cap="none" spc="1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Fax" panose="02060602050505020204" pitchFamily="18" charset="0"/>
              <a:ea typeface="+mn-ea"/>
              <a:cs typeface="Times New Roman" panose="02020603050405020304" pitchFamily="18" charset="0"/>
            </a:endParaRPr>
          </a:p>
          <a:p>
            <a:pPr marL="717550" lvl="1" indent="-182563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u="sng" dirty="0"/>
          </a:p>
          <a:p>
            <a:pPr marL="45000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200"/>
              </a:spcAft>
              <a:buClr>
                <a:srgbClr val="6F6F74"/>
              </a:buClr>
              <a:buSzPct val="80000"/>
              <a:buFont typeface="Wingdings" panose="05000000000000000000" pitchFamily="2" charset="2"/>
              <a:buChar char="v"/>
              <a:tabLst/>
              <a:defRPr/>
            </a:pPr>
            <a:endParaRPr kumimoji="0" lang="en-US" sz="1800" b="1" i="0" u="sng" strike="noStrike" kern="1200" cap="none" spc="1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Fax" panose="02060602050505020204" pitchFamily="18" charset="0"/>
              <a:ea typeface="+mn-ea"/>
              <a:cs typeface="Times New Roman" panose="02020603050405020304" pitchFamily="18" charset="0"/>
            </a:endParaRPr>
          </a:p>
          <a:p>
            <a:pPr marL="45000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200"/>
              </a:spcAft>
              <a:buClr>
                <a:srgbClr val="6F6F74"/>
              </a:buClr>
              <a:buSzPct val="80000"/>
              <a:buFont typeface="Wingdings" panose="05000000000000000000" pitchFamily="2" charset="2"/>
              <a:buChar char="v"/>
              <a:tabLst/>
              <a:defRPr/>
            </a:pPr>
            <a:endParaRPr kumimoji="0" lang="en-US" sz="1800" b="1" i="0" u="sng" strike="noStrike" kern="1200" cap="none" spc="1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Fax" panose="02060602050505020204" pitchFamily="18" charset="0"/>
              <a:ea typeface="+mn-ea"/>
              <a:cs typeface="Times New Roman" panose="02020603050405020304" pitchFamily="18" charset="0"/>
            </a:endParaRPr>
          </a:p>
          <a:p>
            <a:pPr marL="717550" lvl="1" indent="-182563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b="1" u="sng" dirty="0">
              <a:latin typeface="Lucida Fax" panose="02060602050505020204" pitchFamily="18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C144FEE-A326-4989-A55A-B0609168446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 rot="16200000">
            <a:off x="9959341" y="4046537"/>
            <a:ext cx="3581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AT" dirty="0"/>
              <a:t>Widrige Wetterbedigungen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FA92FAA-A71C-41DC-9DBB-3F885E5DB86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92840" y="6172200"/>
            <a:ext cx="914400" cy="5937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F458F2E-2B79-4362-A088-7385AA6923C5}" type="slidenum">
              <a:rPr lang="de-AT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19</a:t>
            </a:fld>
            <a:endParaRPr lang="de-AT" dirty="0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A06980A-23F0-462C-9E02-9E55AB5C5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975" y="1450975"/>
            <a:ext cx="4834547" cy="465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859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F575E8-BC43-4012-A68E-99F715C10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dirty="0"/>
              <a:t>Was ist los auf den Flughäfen Europas?</a:t>
            </a:r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C3FCDC15-470E-4528-A144-9BDAD0AEB2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9420784"/>
              </p:ext>
            </p:extLst>
          </p:nvPr>
        </p:nvGraphicFramePr>
        <p:xfrm>
          <a:off x="1261872" y="1924086"/>
          <a:ext cx="8595360" cy="4351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91A7112-0FDD-43BC-8FC2-ED1A0FB956B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 rot="16200000">
            <a:off x="9959340" y="3670154"/>
            <a:ext cx="3581400" cy="365125"/>
          </a:xfrm>
        </p:spPr>
        <p:txBody>
          <a:bodyPr/>
          <a:lstStyle/>
          <a:p>
            <a:r>
              <a:rPr lang="de-AT" dirty="0"/>
              <a:t>Chaos in der Luftfahrt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5E5099C-65C9-41EF-87B0-8CC7503180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92840" y="6172200"/>
            <a:ext cx="914400" cy="593725"/>
          </a:xfrm>
        </p:spPr>
        <p:txBody>
          <a:bodyPr>
            <a:normAutofit lnSpcReduction="10000"/>
          </a:bodyPr>
          <a:lstStyle/>
          <a:p>
            <a:fld id="{3F458F2E-2B79-4362-A088-7385AA6923C5}" type="slidenum">
              <a:rPr lang="de-AT" smtClean="0"/>
              <a:t>2</a:t>
            </a:fld>
            <a:endParaRPr lang="de-AT" dirty="0"/>
          </a:p>
        </p:txBody>
      </p:sp>
      <p:pic>
        <p:nvPicPr>
          <p:cNvPr id="9" name="Grafik 8" descr="Ein Bild, das Text, Transport, Flugzeug enthält.&#10;&#10;Automatisch generierte Beschreibung">
            <a:extLst>
              <a:ext uri="{FF2B5EF4-FFF2-40B4-BE49-F238E27FC236}">
                <a16:creationId xmlns:a16="http://schemas.microsoft.com/office/drawing/2014/main" id="{10FC693C-38B3-4052-816C-AF7A13D819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306" y="1811656"/>
            <a:ext cx="4929240" cy="269738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2A306FB-121E-47C4-89B5-024C986166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9" y="3905731"/>
            <a:ext cx="3246914" cy="2964782"/>
          </a:xfrm>
          <a:prstGeom prst="rect">
            <a:avLst/>
          </a:prstGeom>
        </p:spPr>
      </p:pic>
      <p:pic>
        <p:nvPicPr>
          <p:cNvPr id="25" name="Grafik 24" descr="Ein Bild, das Text enthält.&#10;&#10;Automatisch generierte Beschreibung">
            <a:extLst>
              <a:ext uri="{FF2B5EF4-FFF2-40B4-BE49-F238E27FC236}">
                <a16:creationId xmlns:a16="http://schemas.microsoft.com/office/drawing/2014/main" id="{C463313A-F49E-4DF0-8F2C-4836CF6F01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384" y="1787065"/>
            <a:ext cx="4577615" cy="207162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A858988-85D1-4B79-B11A-8C09178254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86" y="1796709"/>
            <a:ext cx="3605633" cy="3581401"/>
          </a:xfrm>
          <a:prstGeom prst="rect">
            <a:avLst/>
          </a:prstGeom>
        </p:spPr>
      </p:pic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587F1999-3ABE-41EE-A732-F5F561447FB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534" y="3821540"/>
            <a:ext cx="4453731" cy="1263287"/>
          </a:xfrm>
          <a:prstGeom prst="rect">
            <a:avLst/>
          </a:prstGeom>
        </p:spPr>
      </p:pic>
      <p:pic>
        <p:nvPicPr>
          <p:cNvPr id="19" name="Grafik 18" descr="Ein Bild, das Text enthält.&#10;&#10;Automatisch generierte Beschreibung">
            <a:extLst>
              <a:ext uri="{FF2B5EF4-FFF2-40B4-BE49-F238E27FC236}">
                <a16:creationId xmlns:a16="http://schemas.microsoft.com/office/drawing/2014/main" id="{52DDC6E4-7B71-4184-826C-0B41FC3916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610" y="4545769"/>
            <a:ext cx="5002333" cy="2206549"/>
          </a:xfrm>
          <a:prstGeom prst="rect">
            <a:avLst/>
          </a:prstGeom>
        </p:spPr>
      </p:pic>
      <p:pic>
        <p:nvPicPr>
          <p:cNvPr id="29" name="Grafik 28" descr="Ein Bild, das Text, Transport, Flugzeug enthält.&#10;&#10;Automatisch generierte Beschreibung">
            <a:extLst>
              <a:ext uri="{FF2B5EF4-FFF2-40B4-BE49-F238E27FC236}">
                <a16:creationId xmlns:a16="http://schemas.microsoft.com/office/drawing/2014/main" id="{0B7EF6E9-D542-406B-826F-BFB2C8FCA0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100" y="4415435"/>
            <a:ext cx="4198434" cy="241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34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02D084-B298-49F2-B5EB-62FF74DD2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046" y="491526"/>
            <a:ext cx="6369424" cy="869286"/>
          </a:xfrm>
        </p:spPr>
        <p:txBody>
          <a:bodyPr>
            <a:normAutofit fontScale="90000"/>
          </a:bodyPr>
          <a:lstStyle/>
          <a:p>
            <a:r>
              <a:rPr lang="de-AT" dirty="0"/>
              <a:t>Widrige Wetterbedingungen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695A24-95D8-4B0B-AFA2-30F3BEF11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1" r="11751"/>
          <a:stretch/>
        </p:blipFill>
        <p:spPr>
          <a:xfrm>
            <a:off x="20" y="10"/>
            <a:ext cx="4010005" cy="6857990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142437F-8F0B-4593-9E5B-477868A5F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8121" y="1690855"/>
            <a:ext cx="6561261" cy="455307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en-US" sz="1800" dirty="0"/>
          </a:p>
          <a:p>
            <a:pPr>
              <a:lnSpc>
                <a:spcPct val="100000"/>
              </a:lnSpc>
            </a:pPr>
            <a:r>
              <a:rPr lang="en-US" sz="1800" dirty="0"/>
              <a:t>Können je nach Einzelfall </a:t>
            </a:r>
            <a:r>
              <a:rPr lang="en-US" sz="1800" b="1" dirty="0"/>
              <a:t>zu außergewöhnlichen Umständen </a:t>
            </a:r>
            <a:r>
              <a:rPr lang="en-US" sz="1800" dirty="0"/>
              <a:t>führen.</a:t>
            </a:r>
          </a:p>
          <a:p>
            <a:pPr>
              <a:lnSpc>
                <a:spcPct val="100000"/>
              </a:lnSpc>
            </a:pPr>
            <a:r>
              <a:rPr lang="en-US" b="1" u="sng" dirty="0"/>
              <a:t>Vorraussetzungen:</a:t>
            </a:r>
          </a:p>
          <a:p>
            <a:pPr lvl="1">
              <a:lnSpc>
                <a:spcPct val="100000"/>
              </a:lnSpc>
            </a:pPr>
            <a:r>
              <a:rPr lang="en-US" b="1" dirty="0"/>
              <a:t>N</a:t>
            </a:r>
            <a:r>
              <a:rPr lang="en-US" sz="1400" b="1" dirty="0"/>
              <a:t>icht Teil der </a:t>
            </a:r>
            <a:r>
              <a:rPr lang="en-US" sz="1400" b="1" u="sng" dirty="0"/>
              <a:t>normalen Ausübung </a:t>
            </a:r>
            <a:r>
              <a:rPr lang="en-US" sz="1400" dirty="0"/>
              <a:t>der Tätigkeit der betroffenen Airline und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von der Airline t</a:t>
            </a:r>
            <a:r>
              <a:rPr lang="en-US" sz="1400" dirty="0"/>
              <a:t>ats</a:t>
            </a:r>
            <a:r>
              <a:rPr lang="en-US" dirty="0"/>
              <a:t>ächlich </a:t>
            </a:r>
            <a:r>
              <a:rPr lang="en-US" b="1" dirty="0"/>
              <a:t>nicht zu </a:t>
            </a:r>
            <a:r>
              <a:rPr lang="en-US" b="1" u="sng" dirty="0"/>
              <a:t>beherrschen.</a:t>
            </a:r>
            <a:endParaRPr lang="en-US" sz="1800" dirty="0"/>
          </a:p>
          <a:p>
            <a:pPr>
              <a:lnSpc>
                <a:spcPct val="100000"/>
              </a:lnSpc>
            </a:pPr>
            <a:r>
              <a:rPr lang="en-US" sz="1800" dirty="0"/>
              <a:t>Zusätzlich muss die </a:t>
            </a:r>
            <a:r>
              <a:rPr lang="en-US" sz="1800" b="1" dirty="0"/>
              <a:t>Airline</a:t>
            </a:r>
            <a:r>
              <a:rPr lang="en-US" sz="1800" dirty="0"/>
              <a:t> </a:t>
            </a:r>
            <a:r>
              <a:rPr lang="en-US" dirty="0"/>
              <a:t>stets </a:t>
            </a:r>
            <a:r>
              <a:rPr lang="en-US" sz="1800" b="1" dirty="0"/>
              <a:t>alle zumutbaren Maßnahmen</a:t>
            </a:r>
            <a:r>
              <a:rPr lang="en-US" b="1" dirty="0"/>
              <a:t> </a:t>
            </a:r>
            <a:r>
              <a:rPr lang="en-US" dirty="0"/>
              <a:t>ergreifen, um die Verspätung zu vermeiden.</a:t>
            </a:r>
          </a:p>
          <a:p>
            <a:pPr marL="90000" indent="0">
              <a:lnSpc>
                <a:spcPct val="100000"/>
              </a:lnSpc>
              <a:buNone/>
            </a:pPr>
            <a:endParaRPr lang="en-US" dirty="0"/>
          </a:p>
          <a:p>
            <a:pPr>
              <a:lnSpc>
                <a:spcPct val="100000"/>
              </a:lnSpc>
            </a:pPr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6375AE8-9A68-4E00-A624-B82DDDC5B75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 rot="16200000">
            <a:off x="9959341" y="4046537"/>
            <a:ext cx="3581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AT" dirty="0"/>
              <a:t>Widrige Wetterbedingunen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14719A9-5EAD-48EC-BE20-8F64D64328D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92840" y="6172200"/>
            <a:ext cx="914400" cy="5937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F458F2E-2B79-4362-A088-7385AA6923C5}" type="slidenum">
              <a:rPr lang="de-AT"/>
              <a:pPr>
                <a:lnSpc>
                  <a:spcPct val="90000"/>
                </a:lnSpc>
                <a:spcAft>
                  <a:spcPts val="600"/>
                </a:spcAft>
              </a:pPr>
              <a:t>20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83170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5">
            <a:extLst>
              <a:ext uri="{FF2B5EF4-FFF2-40B4-BE49-F238E27FC236}">
                <a16:creationId xmlns:a16="http://schemas.microsoft.com/office/drawing/2014/main" id="{BFC939DB-1F17-C74F-B6CE-40F2199415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2" t="10914" r="8724" b="9944"/>
          <a:stretch/>
        </p:blipFill>
        <p:spPr>
          <a:xfrm>
            <a:off x="2828235" y="762000"/>
            <a:ext cx="6535529" cy="37642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CE51A5-E7A9-2746-A39F-E18820B7AE7C}"/>
              </a:ext>
            </a:extLst>
          </p:cNvPr>
          <p:cNvSpPr txBox="1"/>
          <p:nvPr/>
        </p:nvSpPr>
        <p:spPr>
          <a:xfrm>
            <a:off x="1133302" y="4839855"/>
            <a:ext cx="10165080" cy="1167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>
                <a:latin typeface="Lucida Fax" panose="02060602050505020204" pitchFamily="18" charset="0"/>
              </a:rPr>
              <a:t>FLITSCH LEUTHNER LEITER RECHTSANWÄLTE GMBH</a:t>
            </a:r>
          </a:p>
          <a:p>
            <a:pPr algn="ctr">
              <a:lnSpc>
                <a:spcPct val="150000"/>
              </a:lnSpc>
            </a:pPr>
            <a:r>
              <a:rPr lang="en-GB" sz="1600" dirty="0">
                <a:latin typeface="Lucida Fax" panose="02060602050505020204" pitchFamily="18" charset="0"/>
              </a:rPr>
              <a:t>WALFISCHGASSE 8/34, 1010 WIEN, AUSTRIA. TEL 01/361 9002-0, FAX 01/362 9002-999</a:t>
            </a:r>
          </a:p>
          <a:p>
            <a:pPr algn="ctr">
              <a:lnSpc>
                <a:spcPct val="150000"/>
              </a:lnSpc>
            </a:pPr>
            <a:r>
              <a:rPr lang="en-GB" sz="1600" dirty="0">
                <a:latin typeface="Lucida Fax" panose="02060602050505020204" pitchFamily="18" charset="0"/>
              </a:rPr>
              <a:t>OFFICE@WEISENHEIMER.LAW, WWW.WEISENHEIMER.LAW</a:t>
            </a:r>
            <a:endParaRPr lang="ru-RU" sz="16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99E037-CBA2-494A-AB9C-D33FA53A9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17</a:t>
            </a:r>
            <a:endParaRPr lang="de-AT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277FB83-7FAE-450C-B23D-3D6D3AAC7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Kontakt</a:t>
            </a:r>
          </a:p>
        </p:txBody>
      </p:sp>
    </p:spTree>
    <p:extLst>
      <p:ext uri="{BB962C8B-B14F-4D97-AF65-F5344CB8AC3E}">
        <p14:creationId xmlns:p14="http://schemas.microsoft.com/office/powerpoint/2010/main" val="71611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1ACBE00-0221-433D-8EA5-D9D7B45F3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8FA5FDA-6DE3-4C11-8332-F2E69758E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7292" y="-293993"/>
            <a:ext cx="4235548" cy="446093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200" dirty="0">
                <a:solidFill>
                  <a:schemeClr val="tx1"/>
                </a:solidFill>
              </a:rPr>
              <a:t>Wichtige </a:t>
            </a:r>
            <a:r>
              <a:rPr lang="de-AT" sz="3200" dirty="0">
                <a:solidFill>
                  <a:schemeClr val="tx1"/>
                </a:solidFill>
              </a:rPr>
              <a:t>Rechtsgrundlagen</a:t>
            </a:r>
          </a:p>
        </p:txBody>
      </p:sp>
      <p:pic>
        <p:nvPicPr>
          <p:cNvPr id="7" name="Picture 6" descr="Flugzeuge auf einer Straße">
            <a:extLst>
              <a:ext uri="{FF2B5EF4-FFF2-40B4-BE49-F238E27FC236}">
                <a16:creationId xmlns:a16="http://schemas.microsoft.com/office/drawing/2014/main" id="{C1BA9CC0-8709-4A87-A65D-E06326EBB2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3" r="18503"/>
          <a:stretch/>
        </p:blipFill>
        <p:spPr>
          <a:xfrm>
            <a:off x="457200" y="1"/>
            <a:ext cx="6508954" cy="6858000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1DF7D50-81B7-46BD-9506-B865DEC80E1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 rot="16200000">
            <a:off x="9959340" y="3889519"/>
            <a:ext cx="3581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 dirty="0"/>
              <a:t>Chaos in der Luftfahrt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03FE5E-1203-458F-B1D2-D8DC69333A4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92840" y="6172200"/>
            <a:ext cx="914400" cy="593725"/>
          </a:xfrm>
        </p:spPr>
        <p:txBody>
          <a:bodyPr vert="horz" lIns="45720" tIns="45720" rIns="4572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3F458F2E-2B79-4362-A088-7385AA6923C5}" type="slidenum">
              <a:rPr lang="en-US" smtClean="0"/>
              <a:pPr defTabSz="914400"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en-US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A0906E8-7DAB-420F-907E-C162158BE9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898" y="648724"/>
            <a:ext cx="3761558" cy="540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665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D0B276-AB97-4D09-ADCF-A59F39700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3184" y="503382"/>
            <a:ext cx="5997678" cy="822179"/>
          </a:xfrm>
        </p:spPr>
        <p:txBody>
          <a:bodyPr>
            <a:normAutofit fontScale="90000"/>
          </a:bodyPr>
          <a:lstStyle/>
          <a:p>
            <a:r>
              <a:rPr lang="de-AT" dirty="0"/>
              <a:t>Anwendungsbereich der Fluggastrechteverordung</a:t>
            </a:r>
          </a:p>
        </p:txBody>
      </p:sp>
      <p:pic>
        <p:nvPicPr>
          <p:cNvPr id="8" name="Picture 7" descr="Aeroplane taking off against dramatic sky">
            <a:extLst>
              <a:ext uri="{FF2B5EF4-FFF2-40B4-BE49-F238E27FC236}">
                <a16:creationId xmlns:a16="http://schemas.microsoft.com/office/drawing/2014/main" id="{E8CA9EA6-982A-4C29-B98A-0DBD9999B8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68" r="38711"/>
          <a:stretch/>
        </p:blipFill>
        <p:spPr>
          <a:xfrm>
            <a:off x="0" y="0"/>
            <a:ext cx="3783020" cy="6858000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8905A5E-039D-44F7-91EC-404CB3648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4758" y="1751214"/>
            <a:ext cx="6146104" cy="4348879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endParaRPr lang="en-US" b="1" dirty="0"/>
          </a:p>
          <a:p>
            <a:pPr>
              <a:lnSpc>
                <a:spcPct val="100000"/>
              </a:lnSpc>
            </a:pPr>
            <a:r>
              <a:rPr lang="en-US" b="1" dirty="0" err="1"/>
              <a:t>Luftfahrtunternehmen</a:t>
            </a:r>
            <a:r>
              <a:rPr lang="en-US" b="1" dirty="0"/>
              <a:t> der EU </a:t>
            </a:r>
            <a:r>
              <a:rPr lang="en-US" dirty="0"/>
              <a:t>(</a:t>
            </a:r>
            <a:r>
              <a:rPr lang="de-DE" dirty="0"/>
              <a:t>mit einer von einem Mitgliedstaat erteilten gültigen Betriebsgenehmigung</a:t>
            </a:r>
            <a:r>
              <a:rPr lang="en-US" dirty="0"/>
              <a:t>). </a:t>
            </a:r>
          </a:p>
          <a:p>
            <a:pPr>
              <a:lnSpc>
                <a:spcPct val="100000"/>
              </a:lnSpc>
            </a:pPr>
            <a:r>
              <a:rPr lang="de-AT" u="sng" dirty="0"/>
              <a:t>Abflüge</a:t>
            </a:r>
            <a:r>
              <a:rPr lang="en-US" dirty="0"/>
              <a:t> aus der </a:t>
            </a:r>
            <a:r>
              <a:rPr lang="en-US" b="1" dirty="0"/>
              <a:t>EU.</a:t>
            </a:r>
          </a:p>
          <a:p>
            <a:pPr>
              <a:lnSpc>
                <a:spcPct val="100000"/>
              </a:lnSpc>
            </a:pPr>
            <a:r>
              <a:rPr lang="de-DE" b="1" dirty="0"/>
              <a:t>Bestätigte Buchung und rechtzeitiges Erscheinen </a:t>
            </a:r>
            <a:r>
              <a:rPr lang="de-DE" dirty="0"/>
              <a:t>zur Abfertigung (</a:t>
            </a:r>
            <a:r>
              <a:rPr lang="de-DE" u="sng" dirty="0"/>
              <a:t>grundsätzlich 45 Minuten </a:t>
            </a:r>
            <a:r>
              <a:rPr lang="de-DE" dirty="0"/>
              <a:t>vor Abflug) als Voraussetzung.</a:t>
            </a:r>
          </a:p>
          <a:p>
            <a:pPr>
              <a:lnSpc>
                <a:spcPct val="100000"/>
              </a:lnSpc>
            </a:pPr>
            <a:r>
              <a:rPr lang="de-AT" b="1" dirty="0"/>
              <a:t>Keine Pauschalreisen</a:t>
            </a:r>
            <a:r>
              <a:rPr lang="de-AT" dirty="0"/>
              <a:t>, sofern sie aus einem anderen Grund als dem einer Annullierung des Fluges nicht durchgeführt wurden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C488AF7-CAEA-425B-9928-8F294D59B1C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 rot="16200000">
            <a:off x="9959341" y="4046537"/>
            <a:ext cx="3581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AT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Verordnung 261/2004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6645803-C457-4AAE-9AF6-CD33A710F0D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92840" y="6172200"/>
            <a:ext cx="914400" cy="5937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dirty="0"/>
              <a:t>4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23904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ECA18F-11C0-45FC-8CF4-A625E432C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274" y="0"/>
            <a:ext cx="9692640" cy="1325562"/>
          </a:xfrm>
        </p:spPr>
        <p:txBody>
          <a:bodyPr>
            <a:normAutofit/>
          </a:bodyPr>
          <a:lstStyle/>
          <a:p>
            <a:r>
              <a:rPr lang="en-US" dirty="0"/>
              <a:t>Anwendungsfälle der Verordnung</a:t>
            </a:r>
            <a:endParaRPr lang="de-AT" dirty="0"/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F853C71C-EE3C-44D8-8587-9A4D9D5CC5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2CD9092-48DA-4498-A728-DDAD842A5ED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 rot="16200000">
            <a:off x="9959341" y="4046537"/>
            <a:ext cx="3581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AT" dirty="0"/>
              <a:t>Verordnung 261/2004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991C021-228F-4B8E-8C7E-11EE7A49807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92840" y="6172200"/>
            <a:ext cx="914400" cy="5937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F458F2E-2B79-4362-A088-7385AA6923C5}" type="slidenum">
              <a:rPr lang="de-AT" smtClean="0"/>
              <a:pPr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de-AT" dirty="0"/>
          </a:p>
        </p:txBody>
      </p:sp>
      <p:graphicFrame>
        <p:nvGraphicFramePr>
          <p:cNvPr id="1030" name="Inhaltsplatzhalter 2">
            <a:extLst>
              <a:ext uri="{FF2B5EF4-FFF2-40B4-BE49-F238E27FC236}">
                <a16:creationId xmlns:a16="http://schemas.microsoft.com/office/drawing/2014/main" id="{56DD2C8A-2DF2-4DFD-8471-DB5BE88B2B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9996123"/>
              </p:ext>
            </p:extLst>
          </p:nvPr>
        </p:nvGraphicFramePr>
        <p:xfrm>
          <a:off x="1911582" y="2153718"/>
          <a:ext cx="8201514" cy="3868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Ellipse 8">
            <a:extLst>
              <a:ext uri="{FF2B5EF4-FFF2-40B4-BE49-F238E27FC236}">
                <a16:creationId xmlns:a16="http://schemas.microsoft.com/office/drawing/2014/main" id="{BF6F6454-DD5E-4BE2-8471-0E94B6D66419}"/>
              </a:ext>
            </a:extLst>
          </p:cNvPr>
          <p:cNvSpPr/>
          <p:nvPr/>
        </p:nvSpPr>
        <p:spPr>
          <a:xfrm>
            <a:off x="7504725" y="2153718"/>
            <a:ext cx="2196000" cy="2196000"/>
          </a:xfrm>
          <a:prstGeom prst="ellipse">
            <a:avLst/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AT" dirty="0"/>
          </a:p>
        </p:txBody>
      </p:sp>
      <p:sp>
        <p:nvSpPr>
          <p:cNvPr id="10" name="Rechteck 9" descr="Häkchen">
            <a:extLst>
              <a:ext uri="{FF2B5EF4-FFF2-40B4-BE49-F238E27FC236}">
                <a16:creationId xmlns:a16="http://schemas.microsoft.com/office/drawing/2014/main" id="{C408DB05-750E-44A7-A4A6-6215635DB453}"/>
              </a:ext>
            </a:extLst>
          </p:cNvPr>
          <p:cNvSpPr/>
          <p:nvPr/>
        </p:nvSpPr>
        <p:spPr>
          <a:xfrm>
            <a:off x="7972725" y="2621718"/>
            <a:ext cx="1260000" cy="1260000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18789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1EBCF4-DFE8-4D55-8394-9C87340AD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352" y="152296"/>
            <a:ext cx="6472432" cy="913162"/>
          </a:xfrm>
        </p:spPr>
        <p:txBody>
          <a:bodyPr>
            <a:normAutofit/>
          </a:bodyPr>
          <a:lstStyle/>
          <a:p>
            <a:r>
              <a:rPr lang="de-AT" dirty="0"/>
              <a:t>Ansprüche der Passagiere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C2BF78-EE5B-49C7-ADD9-58CDBD13E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48D7474-235A-4207-9ACC-8FFA03A97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4352" y="1603251"/>
            <a:ext cx="6318755" cy="5162674"/>
          </a:xfrm>
        </p:spPr>
        <p:txBody>
          <a:bodyPr>
            <a:normAutofit fontScale="70000" lnSpcReduction="20000"/>
          </a:bodyPr>
          <a:lstStyle/>
          <a:p>
            <a:pPr marL="449263" indent="-358775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900" b="1" dirty="0"/>
              <a:t>Ausgleichsanspruch </a:t>
            </a:r>
          </a:p>
          <a:p>
            <a:pPr marL="717550" lvl="1" indent="-182563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200" b="1" dirty="0">
                <a:latin typeface="Lucida Fax" panose="02060602050505020204" pitchFamily="18" charset="0"/>
              </a:rPr>
              <a:t>EUR 250 </a:t>
            </a:r>
            <a:r>
              <a:rPr lang="en-US" sz="2200" dirty="0"/>
              <a:t>bis</a:t>
            </a:r>
            <a:r>
              <a:rPr lang="en-US" sz="2200" dirty="0">
                <a:latin typeface="Lucida Fax" panose="02060602050505020204" pitchFamily="18" charset="0"/>
              </a:rPr>
              <a:t> </a:t>
            </a:r>
            <a:r>
              <a:rPr lang="en-US" sz="2200" b="1" dirty="0">
                <a:latin typeface="Lucida Fax" panose="02060602050505020204" pitchFamily="18" charset="0"/>
              </a:rPr>
              <a:t>EUR 600 </a:t>
            </a:r>
            <a:r>
              <a:rPr lang="en-US" sz="2200" dirty="0">
                <a:latin typeface="Lucida Fax" panose="02060602050505020204" pitchFamily="18" charset="0"/>
              </a:rPr>
              <a:t>pro Passagier</a:t>
            </a:r>
          </a:p>
          <a:p>
            <a:pPr marL="717550" lvl="1" indent="-182563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200" dirty="0">
                <a:latin typeface="Lucida Fax" panose="02060602050505020204" pitchFamily="18" charset="0"/>
              </a:rPr>
              <a:t>Je nach Entfernung</a:t>
            </a:r>
            <a:r>
              <a:rPr lang="en-US" sz="2200" dirty="0"/>
              <a:t>, entscheidend ist die Distanz zwischen </a:t>
            </a:r>
            <a:r>
              <a:rPr lang="en-US" sz="2200" b="1" dirty="0"/>
              <a:t>Abflugs- und Ankunftsort, </a:t>
            </a:r>
            <a:r>
              <a:rPr lang="en-US" sz="2200" dirty="0">
                <a:latin typeface="Lucida Fax" panose="02060602050505020204" pitchFamily="18" charset="0"/>
              </a:rPr>
              <a:t>Zwischenstopps </a:t>
            </a:r>
            <a:r>
              <a:rPr lang="en-US" sz="2200" dirty="0" err="1">
                <a:latin typeface="Lucida Fax" panose="02060602050505020204" pitchFamily="18" charset="0"/>
              </a:rPr>
              <a:t>sind</a:t>
            </a:r>
            <a:r>
              <a:rPr lang="en-US" sz="2200" dirty="0">
                <a:latin typeface="Lucida Fax" panose="02060602050505020204" pitchFamily="18" charset="0"/>
              </a:rPr>
              <a:t> irrelevant</a:t>
            </a:r>
            <a:r>
              <a:rPr lang="en-US" sz="2200" dirty="0"/>
              <a:t> </a:t>
            </a:r>
            <a:r>
              <a:rPr lang="en-US" sz="2200" dirty="0">
                <a:latin typeface="Lucida Fax" panose="02060602050505020204" pitchFamily="18" charset="0"/>
              </a:rPr>
              <a:t>(C-559/16).</a:t>
            </a:r>
          </a:p>
          <a:p>
            <a:pPr marL="449263" indent="-358775">
              <a:lnSpc>
                <a:spcPct val="120000"/>
              </a:lnSpc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900" b="1" dirty="0"/>
              <a:t>Ticketkostenrückerstattung oder  andereweitige Beförderung</a:t>
            </a:r>
          </a:p>
          <a:p>
            <a:pPr marL="717550" lvl="1" indent="-182563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200" b="1" dirty="0">
                <a:latin typeface="Lucida Fax" panose="02060602050505020204" pitchFamily="18" charset="0"/>
              </a:rPr>
              <a:t>Wahl </a:t>
            </a:r>
            <a:r>
              <a:rPr lang="en-US" sz="2200" dirty="0">
                <a:latin typeface="Lucida Fax" panose="02060602050505020204" pitchFamily="18" charset="0"/>
              </a:rPr>
              <a:t>des Fluggastes.</a:t>
            </a:r>
          </a:p>
          <a:p>
            <a:pPr marL="717550" lvl="1" indent="-182563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de-DE" sz="2200" dirty="0">
                <a:latin typeface="Lucida Fax" panose="02060602050505020204" pitchFamily="18" charset="0"/>
              </a:rPr>
              <a:t>Bietet die Airline keine anderweitige Beförderung unter vergleichbaren Bedingungen an, haben Passagiere </a:t>
            </a:r>
            <a:r>
              <a:rPr lang="de-DE" sz="2200" b="1" dirty="0">
                <a:latin typeface="Lucida Fax" panose="02060602050505020204" pitchFamily="18" charset="0"/>
              </a:rPr>
              <a:t>Anspruch auf Erstattung </a:t>
            </a:r>
            <a:r>
              <a:rPr lang="de-DE" sz="2200" dirty="0">
                <a:latin typeface="Lucida Fax" panose="02060602050505020204" pitchFamily="18" charset="0"/>
              </a:rPr>
              <a:t>der Mehrkosten </a:t>
            </a:r>
            <a:r>
              <a:rPr lang="de-DE" sz="2200" b="1" dirty="0">
                <a:latin typeface="Lucida Fax" panose="02060602050505020204" pitchFamily="18" charset="0"/>
              </a:rPr>
              <a:t>der selbst gebuchten Flüge </a:t>
            </a:r>
            <a:r>
              <a:rPr lang="de-DE" sz="2200" dirty="0">
                <a:latin typeface="Lucida Fax" panose="02060602050505020204" pitchFamily="18" charset="0"/>
              </a:rPr>
              <a:t>unter vergleichbaren Reisebedingungen</a:t>
            </a:r>
            <a:r>
              <a:rPr lang="en-US" sz="2200" dirty="0"/>
              <a:t> </a:t>
            </a:r>
            <a:r>
              <a:rPr lang="en-US" sz="2200" dirty="0">
                <a:latin typeface="Lucida Fax" panose="02060602050505020204" pitchFamily="18" charset="0"/>
              </a:rPr>
              <a:t>(OGH 1Ob133/18t). </a:t>
            </a:r>
          </a:p>
          <a:p>
            <a:pPr marL="449263" indent="-358775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900" b="1" dirty="0"/>
              <a:t>Betreuungsleistungen</a:t>
            </a:r>
          </a:p>
          <a:p>
            <a:pPr marL="717550" lvl="1" indent="-182563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de-DE" sz="2200" dirty="0">
                <a:latin typeface="Lucida Fax" panose="02060602050505020204" pitchFamily="18" charset="0"/>
              </a:rPr>
              <a:t>Hotelunterbringung, Mahlzeiten, Taxikosten zum Hotel.</a:t>
            </a:r>
          </a:p>
          <a:p>
            <a:pPr marL="717550" lvl="1" indent="-182563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de-DE" sz="2200" dirty="0"/>
              <a:t>K</a:t>
            </a:r>
            <a:r>
              <a:rPr lang="de-DE" sz="2200" dirty="0">
                <a:latin typeface="Lucida Fax" panose="02060602050505020204" pitchFamily="18" charset="0"/>
              </a:rPr>
              <a:t>ein zeitliches oder finanzielles Limit der Betreuungs- und Unterstützungsleistungen (C-12/11).</a:t>
            </a:r>
          </a:p>
          <a:p>
            <a:pPr marL="717550" lvl="1" indent="-182563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de-DE" sz="2200" dirty="0">
              <a:latin typeface="Lucida Fax" panose="02060602050505020204" pitchFamily="18" charset="0"/>
            </a:endParaRPr>
          </a:p>
          <a:p>
            <a:pPr marL="717550" lvl="1" indent="-182563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de-AT" sz="1500" dirty="0"/>
          </a:p>
        </p:txBody>
      </p:sp>
      <p:pic>
        <p:nvPicPr>
          <p:cNvPr id="5" name="Picture 4" descr="Aerial view of parked aeroplane">
            <a:extLst>
              <a:ext uri="{FF2B5EF4-FFF2-40B4-BE49-F238E27FC236}">
                <a16:creationId xmlns:a16="http://schemas.microsoft.com/office/drawing/2014/main" id="{FE4CCED1-34B9-4EFA-9DEE-A0B1772E3B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74" r="39233" b="-1"/>
          <a:stretch/>
        </p:blipFill>
        <p:spPr>
          <a:xfrm>
            <a:off x="7526784" y="0"/>
            <a:ext cx="3766056" cy="6857990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027D1EC-B263-44C7-8FF6-8F3DAD767C5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 rot="16200000">
            <a:off x="9959340" y="3885027"/>
            <a:ext cx="3581400" cy="365125"/>
          </a:xfrm>
        </p:spPr>
        <p:txBody>
          <a:bodyPr/>
          <a:lstStyle/>
          <a:p>
            <a:r>
              <a:rPr lang="de-AT" dirty="0"/>
              <a:t>Verordnung 261/2004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056FE0-0876-400C-9B6C-8DB728841B8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92840" y="6172200"/>
            <a:ext cx="914400" cy="593725"/>
          </a:xfrm>
        </p:spPr>
        <p:txBody>
          <a:bodyPr>
            <a:normAutofit lnSpcReduction="10000"/>
          </a:bodyPr>
          <a:lstStyle/>
          <a:p>
            <a:fld id="{3F458F2E-2B79-4362-A088-7385AA6923C5}" type="slidenum">
              <a:rPr lang="de-AT" smtClean="0"/>
              <a:t>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93655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156CE8-26D8-CFFD-9D03-F583C1DDE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83AF37-A52A-F9D4-689A-33A02BDB3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274" y="0"/>
            <a:ext cx="9692640" cy="1325562"/>
          </a:xfrm>
        </p:spPr>
        <p:txBody>
          <a:bodyPr>
            <a:normAutofit/>
          </a:bodyPr>
          <a:lstStyle/>
          <a:p>
            <a:r>
              <a:rPr lang="en-US" dirty="0" err="1"/>
              <a:t>Ausgleichsleistung</a:t>
            </a:r>
            <a:r>
              <a:rPr lang="en-US" dirty="0"/>
              <a:t> </a:t>
            </a:r>
            <a:endParaRPr lang="de-AT" dirty="0"/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F7971405-6AF4-E73A-DE59-50921F79F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B4F0A4F-D355-69FB-2E09-A2424AC8C31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 rot="16200000">
            <a:off x="9959341" y="4046537"/>
            <a:ext cx="3581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AT" dirty="0"/>
              <a:t>Verordnung 261/2004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166658D-05BF-AFCF-E371-70B6261F2A2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92840" y="6172200"/>
            <a:ext cx="914400" cy="5937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F458F2E-2B79-4362-A088-7385AA6923C5}" type="slidenum">
              <a:rPr lang="de-AT" smtClean="0"/>
              <a:pPr>
                <a:lnSpc>
                  <a:spcPct val="90000"/>
                </a:lnSpc>
                <a:spcAft>
                  <a:spcPts val="600"/>
                </a:spcAft>
              </a:pPr>
              <a:t>7</a:t>
            </a:fld>
            <a:endParaRPr lang="de-AT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7AE51AC-0A17-F359-0C0D-7A4F968EF8C9}"/>
              </a:ext>
            </a:extLst>
          </p:cNvPr>
          <p:cNvSpPr/>
          <p:nvPr/>
        </p:nvSpPr>
        <p:spPr>
          <a:xfrm>
            <a:off x="7504725" y="2153718"/>
            <a:ext cx="2196000" cy="2196000"/>
          </a:xfrm>
          <a:prstGeom prst="ellipse">
            <a:avLst/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AT" dirty="0"/>
          </a:p>
        </p:txBody>
      </p:sp>
      <p:sp>
        <p:nvSpPr>
          <p:cNvPr id="10" name="Rechteck 9" descr="Häkchen">
            <a:extLst>
              <a:ext uri="{FF2B5EF4-FFF2-40B4-BE49-F238E27FC236}">
                <a16:creationId xmlns:a16="http://schemas.microsoft.com/office/drawing/2014/main" id="{D45673C1-0D34-9524-C6F8-E519B76FEFA8}"/>
              </a:ext>
            </a:extLst>
          </p:cNvPr>
          <p:cNvSpPr/>
          <p:nvPr/>
        </p:nvSpPr>
        <p:spPr>
          <a:xfrm>
            <a:off x="7972725" y="2621718"/>
            <a:ext cx="1260000" cy="1260000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95CED699-ECEC-33DA-8C62-35EDB02AC8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785109" y="1919113"/>
            <a:ext cx="7705725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516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D0B276-AB97-4D09-ADCF-A59F39700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7071" y="503382"/>
            <a:ext cx="6653791" cy="822179"/>
          </a:xfrm>
        </p:spPr>
        <p:txBody>
          <a:bodyPr>
            <a:normAutofit fontScale="90000"/>
          </a:bodyPr>
          <a:lstStyle/>
          <a:p>
            <a:r>
              <a:rPr lang="de-AT"/>
              <a:t>Außergewöhnliche Umstände und zumutbare Maßnahmen</a:t>
            </a:r>
            <a:endParaRPr lang="de-AT" dirty="0"/>
          </a:p>
        </p:txBody>
      </p:sp>
      <p:pic>
        <p:nvPicPr>
          <p:cNvPr id="8" name="Picture 7" descr="Flugzeug auf Landebahn">
            <a:extLst>
              <a:ext uri="{FF2B5EF4-FFF2-40B4-BE49-F238E27FC236}">
                <a16:creationId xmlns:a16="http://schemas.microsoft.com/office/drawing/2014/main" id="{E8CA9EA6-982A-4C29-B98A-0DBD9999B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7" r="31617"/>
          <a:stretch/>
        </p:blipFill>
        <p:spPr>
          <a:xfrm>
            <a:off x="20" y="10"/>
            <a:ext cx="3783015" cy="6857990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8905A5E-039D-44F7-91EC-404CB3648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4758" y="1751214"/>
            <a:ext cx="6146104" cy="4348879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b="1" u="sng" dirty="0"/>
              <a:t>Entfall</a:t>
            </a:r>
            <a:r>
              <a:rPr lang="en-US" dirty="0"/>
              <a:t> der Ausgleichsleistung </a:t>
            </a:r>
            <a:r>
              <a:rPr lang="en-US" dirty="0" err="1"/>
              <a:t>bei</a:t>
            </a:r>
            <a:r>
              <a:rPr lang="en-US" dirty="0"/>
              <a:t> Verspätungsursachen </a:t>
            </a:r>
            <a:r>
              <a:rPr lang="en-US" b="1" dirty="0"/>
              <a:t>außerhalb des Verantwortungsbereichs </a:t>
            </a:r>
            <a:r>
              <a:rPr lang="en-US" dirty="0"/>
              <a:t>der Airline.</a:t>
            </a:r>
          </a:p>
          <a:p>
            <a:pPr marL="457200" marR="0" lvl="1" indent="-182880" algn="just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800"/>
              </a:spcAft>
              <a:buClr>
                <a:srgbClr val="6F6F7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Lucida Fax" panose="02060602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Vulkanausbrüche, Drogenfunde, medizinische Notfälle, </a:t>
            </a: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Lucida Fax" panose="02060602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etc</a:t>
            </a:r>
            <a:r>
              <a:rPr lang="de-AT" sz="1200" dirty="0">
                <a:solidFill>
                  <a:srgbClr val="000000">
                    <a:lumMod val="85000"/>
                    <a:lumOff val="1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de-DE" dirty="0"/>
              <a:t>Airline wird von der Zahlung der Ausgleichsleistung </a:t>
            </a:r>
            <a:r>
              <a:rPr lang="de-DE" b="1" dirty="0"/>
              <a:t>nur entlastet </a:t>
            </a:r>
            <a:r>
              <a:rPr lang="de-DE" dirty="0"/>
              <a:t>wenn sie </a:t>
            </a:r>
            <a:r>
              <a:rPr lang="de-DE" b="1" dirty="0"/>
              <a:t>alle zumutbaren Maßnahmen ergreift</a:t>
            </a:r>
            <a:r>
              <a:rPr lang="de-DE" dirty="0"/>
              <a:t>, um die Verspätung zu vermeiden.</a:t>
            </a:r>
          </a:p>
          <a:p>
            <a:pPr marL="450000" marR="0" lvl="0" indent="-360000" algn="just" defTabSz="914400" rtl="0" eaLnBrk="1" fontAlgn="auto" latinLnBrk="0" hangingPunct="1">
              <a:lnSpc>
                <a:spcPct val="120000"/>
              </a:lnSpc>
              <a:spcBef>
                <a:spcPts val="1400"/>
              </a:spcBef>
              <a:spcAft>
                <a:spcPts val="800"/>
              </a:spcAft>
              <a:buClr>
                <a:srgbClr val="6F6F74"/>
              </a:buClr>
              <a:buSzPct val="80000"/>
              <a:buFont typeface="Wingdings" panose="05000000000000000000" pitchFamily="2" charset="2"/>
              <a:buChar char="v"/>
              <a:tabLst/>
              <a:defRPr/>
            </a:pPr>
            <a:r>
              <a:rPr kumimoji="0" lang="de-AT" sz="1600" b="1" i="0" u="none" strike="noStrike" kern="120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Fax" panose="02060602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LG Korneuburg 22R174/20y vom 20.09.2020</a:t>
            </a:r>
            <a:r>
              <a:rPr kumimoji="0" lang="de-AT" sz="1600" b="0" i="0" u="none" strike="noStrike" kern="120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Fax" panose="02060602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457200" marR="0" lvl="1" indent="-182880" algn="just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800"/>
              </a:spcAft>
              <a:buClr>
                <a:srgbClr val="6F6F7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Lucida Fax" panose="02060602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zumutbare Maßnahmen bestehen aus </a:t>
            </a:r>
            <a:r>
              <a:rPr kumimoji="0" lang="de-AT" sz="1200" b="0" i="0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Lucida Fax" panose="02060602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drei Kategorien</a:t>
            </a: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Lucida Fax" panose="02060602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450000" marR="0" lvl="2" indent="-1800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F6F74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Lucida Fax" panose="02060602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Vermeidung der außergewöhnlichen Umstände,</a:t>
            </a:r>
          </a:p>
          <a:p>
            <a:pPr marL="450000" marR="0" lvl="2" indent="-1800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F6F74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Lucida Fax" panose="02060602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Vermeidung der daraus resultierenden Annullierung,</a:t>
            </a:r>
          </a:p>
          <a:p>
            <a:pPr marL="450000" marR="0" lvl="2" indent="-1800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F6F74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Lucida Fax" panose="02060602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Vermeidung der unerwünschten Folgen für den einzelnen Fluggast.</a:t>
            </a:r>
          </a:p>
          <a:p>
            <a:pPr>
              <a:lnSpc>
                <a:spcPct val="100000"/>
              </a:lnSpc>
            </a:pPr>
            <a:endParaRPr lang="de-DE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C488AF7-CAEA-425B-9928-8F294D59B1C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 rot="16200000">
            <a:off x="9959341" y="4046537"/>
            <a:ext cx="3581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AT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Verordnung 261/2004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6645803-C457-4AAE-9AF6-CD33A710F0D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92840" y="6172200"/>
            <a:ext cx="914400" cy="5937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dirty="0"/>
              <a:t>7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7010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F575E8-BC43-4012-A68E-99F715C10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dirty="0"/>
              <a:t>Geltendmachung von Ansprüchen I</a:t>
            </a:r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C3FCDC15-470E-4528-A144-9BDAD0AEB28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61872" y="1924086"/>
          <a:ext cx="8595360" cy="4351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91A7112-0FDD-43BC-8FC2-ED1A0FB956B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 rot="16200000">
            <a:off x="9959340" y="3670154"/>
            <a:ext cx="3581400" cy="365125"/>
          </a:xfrm>
        </p:spPr>
        <p:txBody>
          <a:bodyPr/>
          <a:lstStyle/>
          <a:p>
            <a:r>
              <a:rPr lang="de-AT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Verordnung</a:t>
            </a:r>
            <a:r>
              <a:rPr lang="de-AT" dirty="0"/>
              <a:t> 261/2004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5E5099C-65C9-41EF-87B0-8CC7503180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92840" y="6172200"/>
            <a:ext cx="914400" cy="593725"/>
          </a:xfrm>
        </p:spPr>
        <p:txBody>
          <a:bodyPr>
            <a:normAutofit lnSpcReduction="10000"/>
          </a:bodyPr>
          <a:lstStyle/>
          <a:p>
            <a:fld id="{3F458F2E-2B79-4362-A088-7385AA6923C5}" type="slidenum">
              <a:rPr lang="de-AT" smtClean="0"/>
              <a:t>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85255497"/>
      </p:ext>
    </p:extLst>
  </p:cSld>
  <p:clrMapOvr>
    <a:masterClrMapping/>
  </p:clrMapOvr>
</p:sld>
</file>

<file path=ppt/theme/theme1.xml><?xml version="1.0" encoding="utf-8"?>
<a:theme xmlns:a="http://schemas.openxmlformats.org/drawingml/2006/main" name="Aussicht">
  <a:themeElements>
    <a:clrScheme name="Aussicht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änzend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Aussicht">
  <a:themeElements>
    <a:clrScheme name="Aussicht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änzend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1004</Words>
  <Application>Microsoft Office PowerPoint</Application>
  <PresentationFormat>Breitbild</PresentationFormat>
  <Paragraphs>185</Paragraphs>
  <Slides>21</Slides>
  <Notes>20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21</vt:i4>
      </vt:variant>
    </vt:vector>
  </HeadingPairs>
  <TitlesOfParts>
    <vt:vector size="29" baseType="lpstr">
      <vt:lpstr>Calibri</vt:lpstr>
      <vt:lpstr>Corbel</vt:lpstr>
      <vt:lpstr>Lucida Fax</vt:lpstr>
      <vt:lpstr>Times New Roman</vt:lpstr>
      <vt:lpstr>Wingdings</vt:lpstr>
      <vt:lpstr>Wingdings 2</vt:lpstr>
      <vt:lpstr>Aussicht</vt:lpstr>
      <vt:lpstr>Aussicht</vt:lpstr>
      <vt:lpstr>Fluggastrechte 2025</vt:lpstr>
      <vt:lpstr>Was ist los auf den Flughäfen Europas?</vt:lpstr>
      <vt:lpstr>Wichtige Rechtsgrundlagen</vt:lpstr>
      <vt:lpstr>Anwendungsbereich der Fluggastrechteverordung</vt:lpstr>
      <vt:lpstr>Anwendungsfälle der Verordnung</vt:lpstr>
      <vt:lpstr>Ansprüche der Passagiere</vt:lpstr>
      <vt:lpstr>Ausgleichsleistung </vt:lpstr>
      <vt:lpstr>Außergewöhnliche Umstände und zumutbare Maßnahmen</vt:lpstr>
      <vt:lpstr>Geltendmachung von Ansprüchen I</vt:lpstr>
      <vt:lpstr>Die Agentur für Fluggastrechte (APF)</vt:lpstr>
      <vt:lpstr>Geltendmachung der Ansprüche II</vt:lpstr>
      <vt:lpstr>Montrealer Übereinkommen</vt:lpstr>
      <vt:lpstr>Flughafen Düsseldorf: Lange Wartezeiten am Flughafen</vt:lpstr>
      <vt:lpstr>Lange Wartezeiten am Flughafen</vt:lpstr>
      <vt:lpstr>Lufthansa: Streiks</vt:lpstr>
      <vt:lpstr> Streiks</vt:lpstr>
      <vt:lpstr>Flughafen Amsterdam Schiphol: Gepäckverlust oder -verspätung</vt:lpstr>
      <vt:lpstr>Gepäckverlust oder -verspätung</vt:lpstr>
      <vt:lpstr>Flughafen München: Widrige Wetterbedingungen</vt:lpstr>
      <vt:lpstr>Widrige Wetterbedingungen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Passenger Claims Presentation</dc:title>
  <dc:creator>Marcel Igl | Weisenheimer Legal</dc:creator>
  <cp:lastModifiedBy>Martina Flitsch | Weisenheimer Legal</cp:lastModifiedBy>
  <cp:revision>134</cp:revision>
  <cp:lastPrinted>2021-08-12T10:08:13Z</cp:lastPrinted>
  <dcterms:created xsi:type="dcterms:W3CDTF">2021-08-04T14:59:05Z</dcterms:created>
  <dcterms:modified xsi:type="dcterms:W3CDTF">2025-07-22T13:20:50Z</dcterms:modified>
</cp:coreProperties>
</file>